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7" r:id="rId3"/>
    <p:sldId id="278" r:id="rId4"/>
    <p:sldId id="308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D239F-A304-4D03-BC6C-4D5905F1FFB7}" type="datetimeFigureOut">
              <a:rPr lang="es-MX" smtClean="0"/>
              <a:t>30/04/2020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CD78F-09FA-4FF5-A105-3FA6859961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0613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D239F-A304-4D03-BC6C-4D5905F1FFB7}" type="datetimeFigureOut">
              <a:rPr lang="es-MX" smtClean="0"/>
              <a:t>30/04/2020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CD78F-09FA-4FF5-A105-3FA6859961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4917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D239F-A304-4D03-BC6C-4D5905F1FFB7}" type="datetimeFigureOut">
              <a:rPr lang="es-MX" smtClean="0"/>
              <a:t>30/04/2020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CD78F-09FA-4FF5-A105-3FA6859961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422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D239F-A304-4D03-BC6C-4D5905F1FFB7}" type="datetimeFigureOut">
              <a:rPr lang="es-MX" smtClean="0"/>
              <a:t>30/04/2020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CD78F-09FA-4FF5-A105-3FA6859961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3201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D239F-A304-4D03-BC6C-4D5905F1FFB7}" type="datetimeFigureOut">
              <a:rPr lang="es-MX" smtClean="0"/>
              <a:t>30/04/2020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CD78F-09FA-4FF5-A105-3FA6859961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6188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D239F-A304-4D03-BC6C-4D5905F1FFB7}" type="datetimeFigureOut">
              <a:rPr lang="es-MX" smtClean="0"/>
              <a:t>30/04/2020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CD78F-09FA-4FF5-A105-3FA6859961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466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D239F-A304-4D03-BC6C-4D5905F1FFB7}" type="datetimeFigureOut">
              <a:rPr lang="es-MX" smtClean="0"/>
              <a:t>30/04/2020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CD78F-09FA-4FF5-A105-3FA6859961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4148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D239F-A304-4D03-BC6C-4D5905F1FFB7}" type="datetimeFigureOut">
              <a:rPr lang="es-MX" smtClean="0"/>
              <a:t>30/04/2020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CD78F-09FA-4FF5-A105-3FA6859961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6539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D239F-A304-4D03-BC6C-4D5905F1FFB7}" type="datetimeFigureOut">
              <a:rPr lang="es-MX" smtClean="0"/>
              <a:t>30/04/2020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CD78F-09FA-4FF5-A105-3FA6859961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117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D239F-A304-4D03-BC6C-4D5905F1FFB7}" type="datetimeFigureOut">
              <a:rPr lang="es-MX" smtClean="0"/>
              <a:t>30/04/2020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CD78F-09FA-4FF5-A105-3FA6859961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2929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D239F-A304-4D03-BC6C-4D5905F1FFB7}" type="datetimeFigureOut">
              <a:rPr lang="es-MX" smtClean="0"/>
              <a:t>30/04/2020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CD78F-09FA-4FF5-A105-3FA6859961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8995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D239F-A304-4D03-BC6C-4D5905F1FFB7}" type="datetimeFigureOut">
              <a:rPr lang="es-MX" smtClean="0"/>
              <a:t>30/04/2020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CD78F-09FA-4FF5-A105-3FA6859961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2116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4 CuadroTexto"/>
          <p:cNvSpPr txBox="1"/>
          <p:nvPr/>
        </p:nvSpPr>
        <p:spPr>
          <a:xfrm>
            <a:off x="1908048" y="1206721"/>
            <a:ext cx="8380476" cy="1384995"/>
          </a:xfrm>
          <a:prstGeom prst="rect">
            <a:avLst/>
          </a:prstGeom>
          <a:noFill/>
          <a:ln>
            <a:solidFill>
              <a:srgbClr val="810315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400" b="1">
                <a:solidFill>
                  <a:schemeClr val="bg1">
                    <a:lumMod val="50000"/>
                  </a:schemeClr>
                </a:solidFill>
                <a:latin typeface="Bw Glenn Sans Bold" panose="00000800000000000000" pitchFamily="50" charset="0"/>
                <a:ea typeface="Verdana" panose="020B0604030504040204" pitchFamily="34" charset="0"/>
                <a:cs typeface="Arial" pitchFamily="34" charset="0"/>
              </a:defRPr>
            </a:lvl1pPr>
          </a:lstStyle>
          <a:p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Medida IV. Garantizar la aplicación del Protocolo para la Emisión de Órdenes de Protección de Mujeres y Niñas Víctimas de Violencia emitido por la Fiscalía General del Estado de Puebla y capacitar en la materia a las y los servidores públicos u operadores jurídicos facultados para su emisión, con la finalidad de sensibilizarlos y dotarlos de herramientas para que, desde su quehacer institucional puedan proporcionar a las mujeres que viven violencia, de una manera sensible y acorde a la situación particular, las medidas adecuadas y necesarias para protegerlas.</a:t>
            </a:r>
          </a:p>
        </p:txBody>
      </p:sp>
      <p:graphicFrame>
        <p:nvGraphicFramePr>
          <p:cNvPr id="3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928460"/>
              </p:ext>
            </p:extLst>
          </p:nvPr>
        </p:nvGraphicFramePr>
        <p:xfrm>
          <a:off x="1908049" y="2834641"/>
          <a:ext cx="8383577" cy="226919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709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138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987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7087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RESP.</a:t>
                      </a: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ACCIÓN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ESPECÍFICA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DEL AVANCE (</a:t>
                      </a:r>
                      <a:r>
                        <a:rPr lang="es-MX" sz="1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cumplido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087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FGE</a:t>
                      </a:r>
                    </a:p>
                  </a:txBody>
                  <a:tcPr marL="68580" marR="68580" vert="vert270" anchor="ctr"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Capacitar al personal de la FGE</a:t>
                      </a:r>
                      <a:r>
                        <a:rPr lang="es-MX" sz="1400" b="1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en violencia contra las mujeres y en el Protocolo para la Emisión de Órdenes de Protección de Mujeres y Niñas Víctimas de Violencia.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La CEDH impartió </a:t>
                      </a:r>
                      <a:r>
                        <a:rPr lang="es-MX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curso “Violencia de Género” que incluyó los módulos de Derechos de las Mujeres, Órdenes de Protección, Alerta de Violencia contra las Mujeres, y  </a:t>
                      </a:r>
                      <a:r>
                        <a:rPr lang="es-MX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feminicidio</a:t>
                      </a:r>
                      <a:r>
                        <a:rPr lang="es-MX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para 175 servidoras y servidores públicos. Entre </a:t>
                      </a:r>
                      <a:r>
                        <a:rPr lang="es-MX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los </a:t>
                      </a:r>
                      <a:r>
                        <a:rPr lang="es-MX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capacitados </a:t>
                      </a:r>
                      <a:r>
                        <a:rPr lang="es-MX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encuentran los agentes del Ministerio Público y agentes Investigadores asignados a los 50 Municipios con Declaratoria de AVGM.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" name="6 Rectángulo"/>
          <p:cNvSpPr/>
          <p:nvPr/>
        </p:nvSpPr>
        <p:spPr>
          <a:xfrm>
            <a:off x="6685019" y="552728"/>
            <a:ext cx="385394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2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MEDIDAS DE SEGURIDAD</a:t>
            </a:r>
          </a:p>
        </p:txBody>
      </p:sp>
      <p:pic>
        <p:nvPicPr>
          <p:cNvPr id="5" name="Imagen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3360" y="319629"/>
            <a:ext cx="1044575" cy="1044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5165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4 CuadroTexto"/>
          <p:cNvSpPr txBox="1"/>
          <p:nvPr/>
        </p:nvSpPr>
        <p:spPr>
          <a:xfrm>
            <a:off x="2036385" y="1113259"/>
            <a:ext cx="8380476" cy="1384995"/>
          </a:xfrm>
          <a:prstGeom prst="rect">
            <a:avLst/>
          </a:prstGeom>
          <a:noFill/>
          <a:ln>
            <a:solidFill>
              <a:srgbClr val="810315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400" b="1">
                <a:solidFill>
                  <a:schemeClr val="bg1">
                    <a:lumMod val="50000"/>
                  </a:schemeClr>
                </a:solidFill>
                <a:latin typeface="Bw Glenn Sans Bold" panose="00000800000000000000" pitchFamily="50" charset="0"/>
                <a:ea typeface="Verdana" panose="020B0604030504040204" pitchFamily="34" charset="0"/>
                <a:cs typeface="Arial" pitchFamily="34" charset="0"/>
              </a:defRPr>
            </a:lvl1pPr>
          </a:lstStyle>
          <a:p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Medida IV. Garantizar la aplicación del Protocolo para la Emisión de Órdenes de Protección de Mujeres y Niñas Víctimas de Violencia emitido por la Fiscalía General del Estado de Puebla y capacitar en la materia a las y los servidores públicos u operadores jurídicos facultados para su emisión, con la finalidad de sensibilizarlos y dotarlos de herramientas para que, desde su quehacer institucional puedan proporcionar a las mujeres que viven violencia, de una manera sensible y acorde a la situación particular, las medidas adecuadas y necesarias para protegerlas.</a:t>
            </a:r>
          </a:p>
        </p:txBody>
      </p:sp>
      <p:graphicFrame>
        <p:nvGraphicFramePr>
          <p:cNvPr id="3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864905"/>
              </p:ext>
            </p:extLst>
          </p:nvPr>
        </p:nvGraphicFramePr>
        <p:xfrm>
          <a:off x="2036386" y="2814096"/>
          <a:ext cx="8368135" cy="369598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427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213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0409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17508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RESP.</a:t>
                      </a: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ACCIÓN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ESPECÍFICA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DEL AVANCE </a:t>
                      </a:r>
                      <a:r>
                        <a:rPr lang="es-MX" sz="1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(cumplido)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3911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FGE</a:t>
                      </a:r>
                    </a:p>
                  </a:txBody>
                  <a:tcPr marL="68580" marR="68580" vert="vert27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Diseñar y difundir material didáctico para la capacitación sobre el Protocolo para la Emisión de Órdenes de Protección de Mujeres y Niñas Víctimas de Violencia.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La FGE diseñó el contenido del materia didáctico respecto del Protocolo para la Emisión de Órdenes de Protección de Mujeres y Niñas Víctimas de Violencia.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="0" kern="1200" baseline="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El contenido del material didáctico 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fue diseñado </a:t>
                      </a: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por la Dirección General de Comunicación Estratégica y Vinculación Social de la 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Institución, impreso en 800 unidades, los cuales fueron distribuidos en sus instalaciones a fin de que las y los servidores públicos y las personas </a:t>
                      </a: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usuarias de los 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servicios </a:t>
                      </a: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de la Institución que acudan a cualquiera de 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sus oficinas con atención a mujeres y niñas víctimas de violencia,  los conozcan.</a:t>
                      </a:r>
                      <a:endParaRPr lang="es-MX" sz="14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endParaRPr lang="es-MX" sz="14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endParaRPr lang="es-MX" sz="14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endParaRPr lang="es-MX" sz="14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4" name="6 Rectángulo"/>
          <p:cNvSpPr/>
          <p:nvPr/>
        </p:nvSpPr>
        <p:spPr>
          <a:xfrm>
            <a:off x="6685019" y="552728"/>
            <a:ext cx="385394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2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MEDIDAS DE SEGURIDAD</a:t>
            </a:r>
          </a:p>
        </p:txBody>
      </p:sp>
      <p:pic>
        <p:nvPicPr>
          <p:cNvPr id="5" name="Imagen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7897" y="590971"/>
            <a:ext cx="1044575" cy="1044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9899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4 CuadroTexto"/>
          <p:cNvSpPr txBox="1"/>
          <p:nvPr/>
        </p:nvSpPr>
        <p:spPr>
          <a:xfrm>
            <a:off x="1940052" y="1290131"/>
            <a:ext cx="8311896" cy="1600438"/>
          </a:xfrm>
          <a:prstGeom prst="rect">
            <a:avLst/>
          </a:prstGeom>
          <a:noFill/>
          <a:ln>
            <a:solidFill>
              <a:srgbClr val="810315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400" b="1">
                <a:solidFill>
                  <a:schemeClr val="bg1">
                    <a:lumMod val="50000"/>
                  </a:schemeClr>
                </a:solidFill>
                <a:latin typeface="Bw Glenn Sans Bold" panose="00000800000000000000" pitchFamily="50" charset="0"/>
                <a:ea typeface="Verdana" panose="020B0604030504040204" pitchFamily="34" charset="0"/>
                <a:cs typeface="Arial" pitchFamily="34" charset="0"/>
              </a:defRPr>
            </a:lvl1pPr>
          </a:lstStyle>
          <a:p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Medida IV. Garantizar la aplicación del Protocolo para la Emisión de Órdenes de Protección de Mujeres y Niñas Víctimas de Violencia emitido por la Fiscalía General del Estado de Puebla y capacitar en la materia a las y los servidores públicos u operadores jurídicos facultados para su emisión, con la finalidad de sensibilizarlos y dotarlos de herramientas para que, desde su quehacer institucional puedan proporcionar a las mujeres que viven violencia, de una manera sensible y acorde a la situación particular, las medidas adecuadas y necesarias para protegerlas.</a:t>
            </a:r>
          </a:p>
        </p:txBody>
      </p:sp>
      <p:graphicFrame>
        <p:nvGraphicFramePr>
          <p:cNvPr id="3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74475"/>
              </p:ext>
            </p:extLst>
          </p:nvPr>
        </p:nvGraphicFramePr>
        <p:xfrm>
          <a:off x="1904213" y="3123619"/>
          <a:ext cx="8383577" cy="333599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266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1861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3827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7087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RESP.</a:t>
                      </a: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ACCIÓN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ESPECÍFICA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DEL AVANCE (</a:t>
                      </a:r>
                      <a:r>
                        <a:rPr lang="es-MX" sz="1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cumplido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087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FGE</a:t>
                      </a:r>
                    </a:p>
                  </a:txBody>
                  <a:tcPr marL="68580" marR="68580" vert="vert27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Monitorear y evaluar la implementación del Protocolo para la Emisión de Órdenes de Protección de Mujeres y Niñas Víctimas de Violencia, a través de entrevistas con personal de la FGE.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u="non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La </a:t>
                      </a:r>
                      <a:r>
                        <a:rPr lang="es-MX" sz="1400" b="0" u="none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FGE  diseñó  la metodología propia para monitorear y evaluar la aplicación de la </a:t>
                      </a:r>
                      <a:r>
                        <a:rPr lang="es-MX" sz="14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implementación del Protocolo para la Emisión de Órdenes de Protección de Mujeres y Niñas Víctimas de Violencia.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La Dirección de Derechos 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Humanos de </a:t>
                      </a: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la FGE aplicó la evaluación a través de cuestionarios para el personal de las áreas especializadas en violencia familiar, delitos sexuales y de los 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Centros </a:t>
                      </a: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de 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Justicia </a:t>
                      </a: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para 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Mujeres.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="0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Se </a:t>
                      </a: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obtuvo la identificación de áreas de oportunidad y se elaboró una proyección para 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mejora, </a:t>
                      </a: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al obtener una calificación de 8.1</a:t>
                      </a:r>
                      <a:endParaRPr lang="es-MX" sz="1400" b="0" u="none" kern="120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" name="6 Rectángulo"/>
          <p:cNvSpPr/>
          <p:nvPr/>
        </p:nvSpPr>
        <p:spPr>
          <a:xfrm>
            <a:off x="6685019" y="552728"/>
            <a:ext cx="385394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2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MEDIDAS DE SEGURIDAD</a:t>
            </a:r>
          </a:p>
        </p:txBody>
      </p:sp>
      <p:pic>
        <p:nvPicPr>
          <p:cNvPr id="5" name="Imagen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6385" y="552728"/>
            <a:ext cx="1044575" cy="1044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9735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4 CuadroTexto"/>
          <p:cNvSpPr txBox="1"/>
          <p:nvPr/>
        </p:nvSpPr>
        <p:spPr>
          <a:xfrm>
            <a:off x="1940052" y="1290131"/>
            <a:ext cx="8311896" cy="1600438"/>
          </a:xfrm>
          <a:prstGeom prst="rect">
            <a:avLst/>
          </a:prstGeom>
          <a:noFill/>
          <a:ln>
            <a:solidFill>
              <a:srgbClr val="810315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400" b="1">
                <a:solidFill>
                  <a:schemeClr val="bg1">
                    <a:lumMod val="50000"/>
                  </a:schemeClr>
                </a:solidFill>
                <a:latin typeface="Bw Glenn Sans Bold" panose="00000800000000000000" pitchFamily="50" charset="0"/>
                <a:ea typeface="Verdana" panose="020B0604030504040204" pitchFamily="34" charset="0"/>
                <a:cs typeface="Arial" pitchFamily="34" charset="0"/>
              </a:defRPr>
            </a:lvl1pPr>
          </a:lstStyle>
          <a:p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Medida IV. Garantizar la aplicación del Protocolo para la Emisión de Órdenes de Protección de Mujeres y Niñas Víctimas de Violencia emitido por la Fiscalía General del Estado de Puebla y capacitar en la materia a las y los servidores públicos u operadores jurídicos facultados para su emisión, con la finalidad de sensibilizarlos y dotarlos de herramientas para que, desde su quehacer institucional puedan proporcionar a las mujeres que viven violencia, de una manera sensible y acorde a la situación particular, las medidas adecuadas y necesarias para protegerlas.</a:t>
            </a:r>
          </a:p>
        </p:txBody>
      </p:sp>
      <p:graphicFrame>
        <p:nvGraphicFramePr>
          <p:cNvPr id="3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039845"/>
              </p:ext>
            </p:extLst>
          </p:nvPr>
        </p:nvGraphicFramePr>
        <p:xfrm>
          <a:off x="1940052" y="2895434"/>
          <a:ext cx="8311897" cy="376271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204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796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1181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7087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RESP.</a:t>
                      </a: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ACCIÓN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ESPECÍFICA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DEL AVANCE (</a:t>
                      </a:r>
                      <a:r>
                        <a:rPr lang="es-MX" sz="1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cumplido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087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FGE</a:t>
                      </a:r>
                    </a:p>
                  </a:txBody>
                  <a:tcPr marL="68580" marR="68580" vert="vert27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Monitorear y evaluar la implementación del Protocolo para la Emisión de Órdenes de Protección de Mujeres y Niñas Víctimas de Violencia, a través de entrevistas con personal de la FGE.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En seguimiento a esta medida, esta metodología de evaluación  se aplicó también, el 6 de diciembre de 2019 al personal de la Unidad Especializada en Justicia para Adolescentes y en el mes de abril de 2020, al personal de la Fiscalía Especializada para la Investigación y Persecución de los Delitos de Desaparición Forzada de Personas y Desaparición cometida por Particulares,  obteniendo  en  el   primer  caso,   una  calificación   promedio   de   8.09   en  el   examen  aplicado  sin  previo aviso a 12 agentes del Ministerio Público, y en la evaluación a la segunda de las áreas, 13 agentes del Ministerio Público examinados, obtuvieron una calificación general de 7.89, todas y todos respecto del conocimiento que tienen en la emisión de órdenes de protección, conforme el protocolo institucional, en su versión actualizada.</a:t>
                      </a:r>
                    </a:p>
                    <a:p>
                      <a:pPr marL="0" algn="just" defTabSz="457200" rtl="0" eaLnBrk="1" latinLnBrk="0" hangingPunct="1"/>
                      <a:endParaRPr lang="es-MX" sz="1400" b="0" kern="1200" baseline="0" dirty="0" smtClean="0">
                        <a:solidFill>
                          <a:srgbClr val="FF0000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" name="6 Rectángulo"/>
          <p:cNvSpPr/>
          <p:nvPr/>
        </p:nvSpPr>
        <p:spPr>
          <a:xfrm>
            <a:off x="6685019" y="552728"/>
            <a:ext cx="385394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2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MEDIDAS DE SEGURIDAD</a:t>
            </a:r>
          </a:p>
        </p:txBody>
      </p:sp>
      <p:pic>
        <p:nvPicPr>
          <p:cNvPr id="5" name="Imagen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6385" y="552728"/>
            <a:ext cx="1044575" cy="1044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976007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947</Words>
  <Application>Microsoft Office PowerPoint</Application>
  <PresentationFormat>Panorámica</PresentationFormat>
  <Paragraphs>39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Adriana Griselda Lima Coeto</dc:creator>
  <cp:lastModifiedBy>Usuario1</cp:lastModifiedBy>
  <cp:revision>49</cp:revision>
  <dcterms:created xsi:type="dcterms:W3CDTF">2019-10-09T16:53:58Z</dcterms:created>
  <dcterms:modified xsi:type="dcterms:W3CDTF">2020-04-30T14:29:12Z</dcterms:modified>
</cp:coreProperties>
</file>