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6" r:id="rId3"/>
    <p:sldId id="267" r:id="rId4"/>
    <p:sldId id="268" r:id="rId5"/>
    <p:sldId id="269" r:id="rId6"/>
    <p:sldId id="270" r:id="rId7"/>
    <p:sldId id="298" r:id="rId8"/>
    <p:sldId id="303" r:id="rId9"/>
    <p:sldId id="299" r:id="rId10"/>
    <p:sldId id="307" r:id="rId11"/>
    <p:sldId id="300" r:id="rId1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03" autoAdjust="0"/>
    <p:restoredTop sz="94660"/>
  </p:normalViewPr>
  <p:slideViewPr>
    <p:cSldViewPr snapToGrid="0">
      <p:cViewPr varScale="1">
        <p:scale>
          <a:sx n="74" d="100"/>
          <a:sy n="74"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E82D239F-A304-4D03-BC6C-4D5905F1FFB7}" type="datetimeFigureOut">
              <a:rPr lang="es-MX" smtClean="0"/>
              <a:t>30/04/2020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1310613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82D239F-A304-4D03-BC6C-4D5905F1FFB7}" type="datetimeFigureOut">
              <a:rPr lang="es-MX" smtClean="0"/>
              <a:t>30/04/2020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3344917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82D239F-A304-4D03-BC6C-4D5905F1FFB7}" type="datetimeFigureOut">
              <a:rPr lang="es-MX" smtClean="0"/>
              <a:t>30/04/2020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371422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82D239F-A304-4D03-BC6C-4D5905F1FFB7}" type="datetimeFigureOut">
              <a:rPr lang="es-MX" smtClean="0"/>
              <a:t>30/04/2020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2353201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E82D239F-A304-4D03-BC6C-4D5905F1FFB7}" type="datetimeFigureOut">
              <a:rPr lang="es-MX" smtClean="0"/>
              <a:t>30/04/2020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1556188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E82D239F-A304-4D03-BC6C-4D5905F1FFB7}" type="datetimeFigureOut">
              <a:rPr lang="es-MX" smtClean="0"/>
              <a:t>30/04/2020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316466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E82D239F-A304-4D03-BC6C-4D5905F1FFB7}" type="datetimeFigureOut">
              <a:rPr lang="es-MX" smtClean="0"/>
              <a:t>30/04/2020</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1814148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E82D239F-A304-4D03-BC6C-4D5905F1FFB7}" type="datetimeFigureOut">
              <a:rPr lang="es-MX" smtClean="0"/>
              <a:t>30/04/2020</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856539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82D239F-A304-4D03-BC6C-4D5905F1FFB7}" type="datetimeFigureOut">
              <a:rPr lang="es-MX" smtClean="0"/>
              <a:t>30/04/2020</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2161175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82D239F-A304-4D03-BC6C-4D5905F1FFB7}" type="datetimeFigureOut">
              <a:rPr lang="es-MX" smtClean="0"/>
              <a:t>30/04/2020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652929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82D239F-A304-4D03-BC6C-4D5905F1FFB7}" type="datetimeFigureOut">
              <a:rPr lang="es-MX" smtClean="0"/>
              <a:t>30/04/2020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AACD78F-09FA-4FF5-A105-3FA685996136}" type="slidenum">
              <a:rPr lang="es-MX" smtClean="0"/>
              <a:t>‹Nº›</a:t>
            </a:fld>
            <a:endParaRPr lang="es-MX"/>
          </a:p>
        </p:txBody>
      </p:sp>
    </p:spTree>
    <p:extLst>
      <p:ext uri="{BB962C8B-B14F-4D97-AF65-F5344CB8AC3E}">
        <p14:creationId xmlns:p14="http://schemas.microsoft.com/office/powerpoint/2010/main" val="3228995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2D239F-A304-4D03-BC6C-4D5905F1FFB7}" type="datetimeFigureOut">
              <a:rPr lang="es-MX" smtClean="0"/>
              <a:t>30/04/2020</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ACD78F-09FA-4FF5-A105-3FA685996136}" type="slidenum">
              <a:rPr lang="es-MX" smtClean="0"/>
              <a:t>‹Nº›</a:t>
            </a:fld>
            <a:endParaRPr lang="es-MX"/>
          </a:p>
        </p:txBody>
      </p:sp>
    </p:spTree>
    <p:extLst>
      <p:ext uri="{BB962C8B-B14F-4D97-AF65-F5344CB8AC3E}">
        <p14:creationId xmlns:p14="http://schemas.microsoft.com/office/powerpoint/2010/main" val="992116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CuadroTexto"/>
          <p:cNvSpPr txBox="1"/>
          <p:nvPr/>
        </p:nvSpPr>
        <p:spPr>
          <a:xfrm>
            <a:off x="1797398" y="1073630"/>
            <a:ext cx="8597205" cy="2246769"/>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XVII. Garantizar el conocimiento, implementación, evaluación y mejora del Protocolo de Atención Integral de Casos de Violencia contra las Mujeres en los Ámbitos Municipal y Estatal Basado en la NOM 046-SSA2-2005 en el Estado de Puebla; el Protocolo para la investigación, preparación a juicio y juicio de los delitos en materia de Trata de Personas en Puebla; el Protocolo de Investigación del Delito de Feminicidio para el Estado Libre y Soberano de Puebla en el Sistema Penal Acusatorio; el Protocolo de Investigación de Delitos Sexuales; el Protocolo de Operación para atender la Violencia contra las Mujeres en el Estado de Puebla, así como desarrollar estrategias de comunicación e información para el personal de las dependencias, organizaciones de la sociedad civil y personas que atiendan o trabajen directamente con mujeres víctimas de violencia.</a:t>
            </a:r>
          </a:p>
        </p:txBody>
      </p:sp>
      <p:graphicFrame>
        <p:nvGraphicFramePr>
          <p:cNvPr id="3" name="8 Tabla"/>
          <p:cNvGraphicFramePr>
            <a:graphicFrameLocks noGrp="1"/>
          </p:cNvGraphicFramePr>
          <p:nvPr>
            <p:extLst>
              <p:ext uri="{D42A27DB-BD31-4B8C-83A1-F6EECF244321}">
                <p14:modId xmlns:p14="http://schemas.microsoft.com/office/powerpoint/2010/main" val="3151634510"/>
              </p:ext>
            </p:extLst>
          </p:nvPr>
        </p:nvGraphicFramePr>
        <p:xfrm>
          <a:off x="1797398" y="3410552"/>
          <a:ext cx="8732612" cy="3169920"/>
        </p:xfrm>
        <a:graphic>
          <a:graphicData uri="http://schemas.openxmlformats.org/drawingml/2006/table">
            <a:tbl>
              <a:tblPr firstRow="1" bandRow="1">
                <a:tableStyleId>{073A0DAA-6AF3-43AB-8588-CEC1D06C72B9}</a:tableStyleId>
              </a:tblPr>
              <a:tblGrid>
                <a:gridCol w="716384">
                  <a:extLst>
                    <a:ext uri="{9D8B030D-6E8A-4147-A177-3AD203B41FA5}">
                      <a16:colId xmlns:a16="http://schemas.microsoft.com/office/drawing/2014/main" xmlns="" val="20001"/>
                    </a:ext>
                  </a:extLst>
                </a:gridCol>
                <a:gridCol w="1273750">
                  <a:extLst>
                    <a:ext uri="{9D8B030D-6E8A-4147-A177-3AD203B41FA5}">
                      <a16:colId xmlns:a16="http://schemas.microsoft.com/office/drawing/2014/main" xmlns="" val="20000"/>
                    </a:ext>
                  </a:extLst>
                </a:gridCol>
                <a:gridCol w="6742478">
                  <a:extLst>
                    <a:ext uri="{9D8B030D-6E8A-4147-A177-3AD203B41FA5}">
                      <a16:colId xmlns:a16="http://schemas.microsoft.com/office/drawing/2014/main" xmlns="" val="20002"/>
                    </a:ext>
                  </a:extLst>
                </a:gridCol>
              </a:tblGrid>
              <a:tr h="433754">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chemeClr val="accent1">
                        <a:lumMod val="50000"/>
                      </a:schemeClr>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(cumplido)</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extLst>
                  <a:ext uri="{0D108BD9-81ED-4DB2-BD59-A6C34878D82A}">
                    <a16:rowId xmlns:a16="http://schemas.microsoft.com/office/drawing/2014/main" xmlns="" val="10000"/>
                  </a:ext>
                </a:extLst>
              </a:tr>
              <a:tr h="47087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400" b="1" kern="1200" dirty="0">
                          <a:solidFill>
                            <a:schemeClr val="tx1"/>
                          </a:solidFill>
                          <a:latin typeface="Arial" pitchFamily="34" charset="0"/>
                          <a:ea typeface="Verdana" panose="020B0604030504040204" pitchFamily="34" charset="0"/>
                          <a:cs typeface="Arial" pitchFamily="34" charset="0"/>
                        </a:rPr>
                        <a:t>Revisar cada protocolo y en su caso, adecuarlos para armonizarlos y considerar las áreas de mejora en su aplicación pasada.</a:t>
                      </a:r>
                    </a:p>
                    <a:p>
                      <a:pPr marL="0" algn="just" defTabSz="457200" rtl="0" eaLnBrk="1" latinLnBrk="0" hangingPunct="1"/>
                      <a:endParaRPr lang="es-MX" sz="1400" b="1" kern="1200" dirty="0">
                        <a:solidFill>
                          <a:schemeClr val="bg2">
                            <a:lumMod val="50000"/>
                          </a:schemeClr>
                        </a:solidFill>
                        <a:latin typeface="Arial" pitchFamily="34" charset="0"/>
                        <a:ea typeface="Verdana" panose="020B0604030504040204" pitchFamily="34" charset="0"/>
                        <a:cs typeface="Arial" pitchFamily="34" charset="0"/>
                      </a:endParaRPr>
                    </a:p>
                  </a:txBody>
                  <a:tcPr marL="68580" marR="68580"/>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s-ES" sz="1300" kern="1200" dirty="0">
                          <a:solidFill>
                            <a:schemeClr val="dk1"/>
                          </a:solidFill>
                          <a:effectLst/>
                          <a:latin typeface="Arial" panose="020B0604020202020204" pitchFamily="34" charset="0"/>
                          <a:ea typeface="+mn-ea"/>
                          <a:cs typeface="Arial" panose="020B0604020202020204" pitchFamily="34" charset="0"/>
                        </a:rPr>
                        <a:t>La FGE identificó 13 instrumentos normativos necesarios hacia el interior la Institución, aplicables a su personal en la debida atención de hechos posiblemente constitutivos de  </a:t>
                      </a:r>
                      <a:r>
                        <a:rPr lang="es-ES" sz="1300" kern="1200" dirty="0">
                          <a:solidFill>
                            <a:schemeClr val="tx1"/>
                          </a:solidFill>
                          <a:effectLst/>
                          <a:latin typeface="Arial" panose="020B0604020202020204" pitchFamily="34" charset="0"/>
                          <a:ea typeface="+mn-ea"/>
                          <a:cs typeface="Arial" panose="020B0604020202020204" pitchFamily="34" charset="0"/>
                        </a:rPr>
                        <a:t>violencia de género,</a:t>
                      </a:r>
                      <a:r>
                        <a:rPr lang="es-ES" sz="1300" kern="1200" baseline="0" dirty="0">
                          <a:solidFill>
                            <a:schemeClr val="tx1"/>
                          </a:solidFill>
                          <a:effectLst/>
                          <a:latin typeface="Arial" panose="020B0604020202020204" pitchFamily="34" charset="0"/>
                          <a:ea typeface="+mn-ea"/>
                          <a:cs typeface="Arial" panose="020B0604020202020204" pitchFamily="34" charset="0"/>
                        </a:rPr>
                        <a:t> </a:t>
                      </a:r>
                      <a:r>
                        <a:rPr lang="es-MX" sz="1300" kern="1200" dirty="0">
                          <a:solidFill>
                            <a:schemeClr val="dk1"/>
                          </a:solidFill>
                          <a:effectLst/>
                          <a:latin typeface="Arial" panose="020B0604020202020204" pitchFamily="34" charset="0"/>
                          <a:ea typeface="+mn-ea"/>
                          <a:cs typeface="Arial" panose="020B0604020202020204" pitchFamily="34" charset="0"/>
                        </a:rPr>
                        <a:t>mismos que deben encontrarse alineados a los más altos estándares de los tratados internacionales en materia de Derechos Humanos</a:t>
                      </a:r>
                      <a:r>
                        <a:rPr lang="es-ES" sz="1300" kern="1200" dirty="0">
                          <a:solidFill>
                            <a:schemeClr val="dk1"/>
                          </a:solidFill>
                          <a:effectLst/>
                          <a:latin typeface="Arial" panose="020B0604020202020204" pitchFamily="34" charset="0"/>
                          <a:ea typeface="+mn-ea"/>
                          <a:cs typeface="Arial" panose="020B0604020202020204" pitchFamily="34" charset="0"/>
                        </a:rPr>
                        <a:t>,</a:t>
                      </a:r>
                      <a:r>
                        <a:rPr lang="es-ES" sz="1300" kern="1200" baseline="0" dirty="0">
                          <a:solidFill>
                            <a:schemeClr val="dk1"/>
                          </a:solidFill>
                          <a:effectLst/>
                          <a:latin typeface="Arial" panose="020B0604020202020204" pitchFamily="34" charset="0"/>
                          <a:ea typeface="+mn-ea"/>
                          <a:cs typeface="Arial" panose="020B0604020202020204" pitchFamily="34" charset="0"/>
                        </a:rPr>
                        <a:t> lo anterior </a:t>
                      </a:r>
                      <a:r>
                        <a:rPr lang="es-ES" sz="1300" kern="1200" dirty="0">
                          <a:solidFill>
                            <a:schemeClr val="dk1"/>
                          </a:solidFill>
                          <a:effectLst/>
                          <a:latin typeface="Arial" panose="020B0604020202020204" pitchFamily="34" charset="0"/>
                          <a:ea typeface="+mn-ea"/>
                          <a:cs typeface="Arial" panose="020B0604020202020204" pitchFamily="34" charset="0"/>
                        </a:rPr>
                        <a:t>se expuso, el 5 de julio de </a:t>
                      </a:r>
                      <a:r>
                        <a:rPr lang="es-ES" sz="1300" kern="1200" dirty="0" smtClean="0">
                          <a:solidFill>
                            <a:schemeClr val="dk1"/>
                          </a:solidFill>
                          <a:effectLst/>
                          <a:latin typeface="Arial" panose="020B0604020202020204" pitchFamily="34" charset="0"/>
                          <a:ea typeface="+mn-ea"/>
                          <a:cs typeface="Arial" panose="020B0604020202020204" pitchFamily="34" charset="0"/>
                        </a:rPr>
                        <a:t>2019 </a:t>
                      </a:r>
                      <a:r>
                        <a:rPr lang="es-ES" sz="1300" i="0" kern="1200" dirty="0">
                          <a:solidFill>
                            <a:schemeClr val="dk1"/>
                          </a:solidFill>
                          <a:effectLst/>
                          <a:latin typeface="Arial" panose="020B0604020202020204" pitchFamily="34" charset="0"/>
                          <a:ea typeface="+mn-ea"/>
                          <a:cs typeface="Arial" panose="020B0604020202020204" pitchFamily="34" charset="0"/>
                        </a:rPr>
                        <a:t>al Grupo Interinstitucional y Multidisciplinario (GIM) que da seguimiento con perspectiva de género a la implementación de la Declaratoria de Alerta de Violencia de Género contra las Mujeres para el Estado de Puebla</a:t>
                      </a:r>
                      <a:r>
                        <a:rPr lang="es-ES" sz="1300" kern="1200" dirty="0">
                          <a:solidFill>
                            <a:schemeClr val="dk1"/>
                          </a:solidFill>
                          <a:effectLst/>
                          <a:latin typeface="Arial" panose="020B0604020202020204" pitchFamily="34" charset="0"/>
                          <a:ea typeface="+mn-ea"/>
                          <a:cs typeface="Arial" panose="020B0604020202020204" pitchFamily="34" charset="0"/>
                        </a:rPr>
                        <a:t>, cuyos integrantes, aprobaron que la Fiscalía solicitara observaciones y en su caso, aportaciones de la mencionada normatividad a los miembros del Sistema Estatal para la </a:t>
                      </a:r>
                      <a:r>
                        <a:rPr lang="es-ES" sz="1300" kern="1200" dirty="0" smtClean="0">
                          <a:solidFill>
                            <a:schemeClr val="dk1"/>
                          </a:solidFill>
                          <a:effectLst/>
                          <a:latin typeface="Arial" panose="020B0604020202020204" pitchFamily="34" charset="0"/>
                          <a:ea typeface="+mn-ea"/>
                          <a:cs typeface="Arial" panose="020B0604020202020204" pitchFamily="34" charset="0"/>
                        </a:rPr>
                        <a:t>Prevención, Atención</a:t>
                      </a:r>
                      <a:r>
                        <a:rPr lang="es-ES" sz="1300" kern="1200" dirty="0">
                          <a:solidFill>
                            <a:schemeClr val="dk1"/>
                          </a:solidFill>
                          <a:effectLst/>
                          <a:latin typeface="Arial" panose="020B0604020202020204" pitchFamily="34" charset="0"/>
                          <a:ea typeface="+mn-ea"/>
                          <a:cs typeface="Arial" panose="020B0604020202020204" pitchFamily="34" charset="0"/>
                        </a:rPr>
                        <a:t>, Sanción y Erradicación de la Violencia contra las Mujeres en el Estado de Puebla y recomendaron limitar la consulta a los que, por sus atribuciones, pudieran tener un mayor involucramiento en la materia de cada documento</a:t>
                      </a:r>
                      <a:r>
                        <a:rPr lang="es-ES" sz="1400" kern="1200" dirty="0">
                          <a:solidFill>
                            <a:schemeClr val="dk1"/>
                          </a:solidFill>
                          <a:effectLst/>
                          <a:latin typeface="Arial" panose="020B0604020202020204" pitchFamily="34" charset="0"/>
                          <a:ea typeface="+mn-ea"/>
                          <a:cs typeface="Arial" panose="020B0604020202020204" pitchFamily="34" charset="0"/>
                        </a:rPr>
                        <a:t>. </a:t>
                      </a:r>
                      <a:endParaRPr lang="es-MX" sz="1400" b="0" kern="1200" dirty="0">
                        <a:solidFill>
                          <a:schemeClr val="tx1"/>
                        </a:solidFill>
                        <a:latin typeface="Arial" pitchFamily="34" charset="0"/>
                        <a:ea typeface="Verdana" panose="020B0604030504040204" pitchFamily="34" charset="0"/>
                        <a:cs typeface="Arial" pitchFamily="34" charset="0"/>
                      </a:endParaRPr>
                    </a:p>
                  </a:txBody>
                  <a:tcPr marL="68580" marR="68580"/>
                </a:tc>
                <a:extLst>
                  <a:ext uri="{0D108BD9-81ED-4DB2-BD59-A6C34878D82A}">
                    <a16:rowId xmlns:a16="http://schemas.microsoft.com/office/drawing/2014/main" xmlns="" val="10001"/>
                  </a:ext>
                </a:extLst>
              </a:tr>
            </a:tbl>
          </a:graphicData>
        </a:graphic>
      </p:graphicFrame>
      <p:sp>
        <p:nvSpPr>
          <p:cNvPr id="4" name="6 Rectángulo"/>
          <p:cNvSpPr/>
          <p:nvPr/>
        </p:nvSpPr>
        <p:spPr>
          <a:xfrm>
            <a:off x="6555978" y="552728"/>
            <a:ext cx="4112023" cy="400110"/>
          </a:xfrm>
          <a:prstGeom prst="rect">
            <a:avLst/>
          </a:prstGeom>
          <a:noFill/>
        </p:spPr>
        <p:txBody>
          <a:bodyPr wrap="none" lIns="91440" tIns="45720" rIns="91440" bIns="45720">
            <a:spAutoFit/>
          </a:bodyPr>
          <a:lstStyle/>
          <a:p>
            <a:pPr algn="ctr"/>
            <a:r>
              <a:rPr lang="es-MX" sz="2000" b="1" dirty="0">
                <a:solidFill>
                  <a:schemeClr val="accent1">
                    <a:lumMod val="50000"/>
                  </a:schemeClr>
                </a:solidFill>
                <a:latin typeface="Verdana" pitchFamily="34" charset="0"/>
                <a:ea typeface="Verdana" pitchFamily="34" charset="0"/>
                <a:cs typeface="Verdana" pitchFamily="34" charset="0"/>
              </a:rPr>
              <a:t>MEDIDAS DE PREVENCIÓN </a:t>
            </a:r>
          </a:p>
        </p:txBody>
      </p:sp>
      <p:pic>
        <p:nvPicPr>
          <p:cNvPr id="5" name="Imagen 4"/>
          <p:cNvPicPr/>
          <p:nvPr/>
        </p:nvPicPr>
        <p:blipFill>
          <a:blip r:embed="rId2" cstate="print">
            <a:extLst>
              <a:ext uri="{28A0092B-C50C-407E-A947-70E740481C1C}">
                <a14:useLocalDpi xmlns:a14="http://schemas.microsoft.com/office/drawing/2010/main" val="0"/>
              </a:ext>
            </a:extLst>
          </a:blip>
          <a:stretch>
            <a:fillRect/>
          </a:stretch>
        </p:blipFill>
        <p:spPr bwMode="auto">
          <a:xfrm>
            <a:off x="801303" y="190648"/>
            <a:ext cx="1044575" cy="1044575"/>
          </a:xfrm>
          <a:prstGeom prst="rect">
            <a:avLst/>
          </a:prstGeom>
          <a:noFill/>
          <a:ln>
            <a:noFill/>
          </a:ln>
        </p:spPr>
      </p:pic>
    </p:spTree>
    <p:extLst>
      <p:ext uri="{BB962C8B-B14F-4D97-AF65-F5344CB8AC3E}">
        <p14:creationId xmlns:p14="http://schemas.microsoft.com/office/powerpoint/2010/main" val="2803923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CuadroTexto"/>
          <p:cNvSpPr txBox="1"/>
          <p:nvPr/>
        </p:nvSpPr>
        <p:spPr>
          <a:xfrm>
            <a:off x="1894332" y="1080679"/>
            <a:ext cx="8366760" cy="2246769"/>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XVII. Garantizar el conocimiento, implementación, evaluación y mejora del Protocolo de Atención Integral de Casos de Violencia contra las Mujeres en los Ámbitos Municipal y Estatal Basado en la NOM 046-SSA2-2005 en el Estado de Puebla; el Protocolo para la investigación, preparación a juicio y juicio de los delitos en materia de Trata de Personas en Puebla; el Protocolo de Investigación del Delito de Feminicidio para el Estado Libre y Soberano de Puebla en el Sistema Penal Acusatorio; el Protocolo de Investigación de Delitos Sexuales; el Protocolo de Operación para atender la Violencia contra las Mujeres en el Estado de Puebla, así como desarrollar estrategias de comunicación e información para el personal de las dependencias, organizaciones de la sociedad civil y personas que atiendan o trabajen directamente con mujeres víctimas de violencia.</a:t>
            </a:r>
          </a:p>
        </p:txBody>
      </p:sp>
      <p:graphicFrame>
        <p:nvGraphicFramePr>
          <p:cNvPr id="9" name="8 Tabla"/>
          <p:cNvGraphicFramePr>
            <a:graphicFrameLocks noGrp="1"/>
          </p:cNvGraphicFramePr>
          <p:nvPr>
            <p:extLst>
              <p:ext uri="{D42A27DB-BD31-4B8C-83A1-F6EECF244321}">
                <p14:modId xmlns:p14="http://schemas.microsoft.com/office/powerpoint/2010/main" val="1917598692"/>
              </p:ext>
            </p:extLst>
          </p:nvPr>
        </p:nvGraphicFramePr>
        <p:xfrm>
          <a:off x="1877516" y="3327447"/>
          <a:ext cx="8383577" cy="3581400"/>
        </p:xfrm>
        <a:graphic>
          <a:graphicData uri="http://schemas.openxmlformats.org/drawingml/2006/table">
            <a:tbl>
              <a:tblPr firstRow="1" bandRow="1">
                <a:tableStyleId>{073A0DAA-6AF3-43AB-8588-CEC1D06C72B9}</a:tableStyleId>
              </a:tblPr>
              <a:tblGrid>
                <a:gridCol w="680813">
                  <a:extLst>
                    <a:ext uri="{9D8B030D-6E8A-4147-A177-3AD203B41FA5}">
                      <a16:colId xmlns:a16="http://schemas.microsoft.com/office/drawing/2014/main" xmlns="" val="20001"/>
                    </a:ext>
                  </a:extLst>
                </a:gridCol>
                <a:gridCol w="1241775">
                  <a:extLst>
                    <a:ext uri="{9D8B030D-6E8A-4147-A177-3AD203B41FA5}">
                      <a16:colId xmlns:a16="http://schemas.microsoft.com/office/drawing/2014/main" xmlns="" val="20000"/>
                    </a:ext>
                  </a:extLst>
                </a:gridCol>
                <a:gridCol w="6460989">
                  <a:extLst>
                    <a:ext uri="{9D8B030D-6E8A-4147-A177-3AD203B41FA5}">
                      <a16:colId xmlns:a16="http://schemas.microsoft.com/office/drawing/2014/main" xmlns="" val="20002"/>
                    </a:ext>
                  </a:extLst>
                </a:gridCol>
              </a:tblGrid>
              <a:tr h="470877">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rgbClr val="002060"/>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a:t>
                      </a:r>
                      <a:r>
                        <a:rPr lang="es-MX" sz="1400" baseline="0" dirty="0" smtClean="0">
                          <a:solidFill>
                            <a:schemeClr val="bg1"/>
                          </a:solidFill>
                          <a:latin typeface="Arial" pitchFamily="34" charset="0"/>
                          <a:cs typeface="Arial" pitchFamily="34" charset="0"/>
                        </a:rPr>
                        <a:t>cumplido</a:t>
                      </a:r>
                      <a:r>
                        <a:rPr lang="es-MX" sz="1400" baseline="0" dirty="0">
                          <a:solidFill>
                            <a:schemeClr val="bg1"/>
                          </a:solidFill>
                          <a:latin typeface="Arial" pitchFamily="34" charset="0"/>
                          <a:cs typeface="Arial" pitchFamily="34" charset="0"/>
                        </a:rPr>
                        <a:t>)</a:t>
                      </a:r>
                      <a:endParaRPr lang="es-MX" sz="1400" dirty="0">
                        <a:solidFill>
                          <a:schemeClr val="bg1"/>
                        </a:solidFill>
                        <a:latin typeface="Arial" pitchFamily="34" charset="0"/>
                        <a:cs typeface="Arial" pitchFamily="34" charset="0"/>
                      </a:endParaRPr>
                    </a:p>
                  </a:txBody>
                  <a:tcPr marL="68580" marR="68580" anchor="ctr">
                    <a:solidFill>
                      <a:srgbClr val="002060"/>
                    </a:solidFill>
                  </a:tcPr>
                </a:tc>
                <a:extLst>
                  <a:ext uri="{0D108BD9-81ED-4DB2-BD59-A6C34878D82A}">
                    <a16:rowId xmlns:a16="http://schemas.microsoft.com/office/drawing/2014/main" xmlns="" val="10000"/>
                  </a:ext>
                </a:extLst>
              </a:tr>
              <a:tr h="47087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400" b="1" kern="1200" dirty="0">
                          <a:solidFill>
                            <a:schemeClr val="tx1"/>
                          </a:solidFill>
                          <a:latin typeface="Arial" pitchFamily="34" charset="0"/>
                          <a:ea typeface="Verdana" panose="020B0604030504040204" pitchFamily="34" charset="0"/>
                          <a:cs typeface="Arial" pitchFamily="34" charset="0"/>
                        </a:rPr>
                        <a:t>Monitorear y evaluar la aplicación de los protocolos a través de instrumentos de recolección de datos cuantitativos y cualitativos.</a:t>
                      </a:r>
                    </a:p>
                  </a:txBody>
                  <a:tcPr marL="68580" marR="68580"/>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s-MX" sz="1300" kern="1200" baseline="0" dirty="0" smtClean="0">
                          <a:solidFill>
                            <a:schemeClr val="tx1"/>
                          </a:solidFill>
                          <a:effectLst/>
                          <a:latin typeface="Arial" panose="020B0604020202020204" pitchFamily="34" charset="0"/>
                          <a:ea typeface="+mn-ea"/>
                          <a:cs typeface="Arial" panose="020B0604020202020204" pitchFamily="34" charset="0"/>
                        </a:rPr>
                        <a:t>capacitaciones</a:t>
                      </a:r>
                      <a:r>
                        <a:rPr lang="es-MX" sz="1300" kern="1200" dirty="0" smtClean="0">
                          <a:solidFill>
                            <a:schemeClr val="tx1"/>
                          </a:solidFill>
                          <a:effectLst/>
                          <a:latin typeface="Arial" panose="020B0604020202020204" pitchFamily="34" charset="0"/>
                          <a:ea typeface="+mn-ea"/>
                          <a:cs typeface="Arial" panose="020B0604020202020204" pitchFamily="34" charset="0"/>
                        </a:rPr>
                        <a:t>;</a:t>
                      </a:r>
                      <a:r>
                        <a:rPr lang="es-MX" sz="1300" b="0" kern="1200" baseline="0" dirty="0" smtClean="0">
                          <a:solidFill>
                            <a:schemeClr val="tx1"/>
                          </a:solidFill>
                          <a:effectLst/>
                          <a:latin typeface="Arial" pitchFamily="34" charset="0"/>
                          <a:ea typeface="Verdana" panose="020B0604030504040204" pitchFamily="34" charset="0"/>
                          <a:cs typeface="Arial" pitchFamily="34" charset="0"/>
                        </a:rPr>
                        <a:t> </a:t>
                      </a:r>
                      <a:r>
                        <a:rPr lang="es-MX" sz="1300" b="1" kern="1200" dirty="0" smtClean="0">
                          <a:solidFill>
                            <a:schemeClr val="tx1"/>
                          </a:solidFill>
                          <a:effectLst/>
                          <a:latin typeface="Arial" panose="020B0604020202020204" pitchFamily="34" charset="0"/>
                          <a:ea typeface="+mn-ea"/>
                          <a:cs typeface="Arial" panose="020B0604020202020204" pitchFamily="34" charset="0"/>
                        </a:rPr>
                        <a:t>9. </a:t>
                      </a:r>
                      <a:r>
                        <a:rPr lang="es-MX" sz="1300" kern="1200" dirty="0" smtClean="0">
                          <a:solidFill>
                            <a:schemeClr val="tx1"/>
                          </a:solidFill>
                          <a:effectLst/>
                          <a:latin typeface="Arial" panose="020B0604020202020204" pitchFamily="34" charset="0"/>
                          <a:ea typeface="+mn-ea"/>
                          <a:cs typeface="Arial" panose="020B0604020202020204" pitchFamily="34" charset="0"/>
                        </a:rPr>
                        <a:t>“Análisis del Delito de Trata de Personas y Aplicación</a:t>
                      </a:r>
                      <a:r>
                        <a:rPr lang="es-MX" sz="1300" kern="1200" baseline="0" dirty="0" smtClean="0">
                          <a:solidFill>
                            <a:schemeClr val="tx1"/>
                          </a:solidFill>
                          <a:effectLst/>
                          <a:latin typeface="Arial" panose="020B0604020202020204" pitchFamily="34" charset="0"/>
                          <a:ea typeface="+mn-ea"/>
                          <a:cs typeface="Arial" panose="020B0604020202020204" pitchFamily="34" charset="0"/>
                        </a:rPr>
                        <a:t> del Protocolo para el Estado de Puebla” en 1 curso de 10 horas para 38 servidoras y servidores públicos, </a:t>
                      </a:r>
                      <a:r>
                        <a:rPr lang="es-MX" sz="1300" b="1" kern="1200" baseline="0" dirty="0" smtClean="0">
                          <a:solidFill>
                            <a:schemeClr val="tx1"/>
                          </a:solidFill>
                          <a:effectLst/>
                          <a:latin typeface="Arial" panose="020B0604020202020204" pitchFamily="34" charset="0"/>
                          <a:ea typeface="+mn-ea"/>
                          <a:cs typeface="Arial" panose="020B0604020202020204" pitchFamily="34" charset="0"/>
                        </a:rPr>
                        <a:t>10. </a:t>
                      </a:r>
                      <a:r>
                        <a:rPr lang="es-MX" sz="1300" kern="1200" baseline="0" dirty="0" smtClean="0">
                          <a:solidFill>
                            <a:schemeClr val="tx1"/>
                          </a:solidFill>
                          <a:effectLst/>
                          <a:latin typeface="Arial" panose="020B0604020202020204" pitchFamily="34" charset="0"/>
                          <a:ea typeface="+mn-ea"/>
                          <a:cs typeface="Arial" panose="020B0604020202020204" pitchFamily="34" charset="0"/>
                        </a:rPr>
                        <a:t>“El delito de Feminicidio y la Aplicación del Protocolo de Investigación para el Estado de Puebla” en 4 cursos, en un total de 64 horas y 168 capacitaciones, </a:t>
                      </a:r>
                      <a:r>
                        <a:rPr lang="es-MX" sz="1300" b="1" kern="1200" baseline="0" dirty="0" smtClean="0">
                          <a:solidFill>
                            <a:schemeClr val="tx1"/>
                          </a:solidFill>
                          <a:effectLst/>
                          <a:latin typeface="Arial" panose="020B0604020202020204" pitchFamily="34" charset="0"/>
                          <a:ea typeface="+mn-ea"/>
                          <a:cs typeface="Arial" panose="020B0604020202020204" pitchFamily="34" charset="0"/>
                        </a:rPr>
                        <a:t>11. </a:t>
                      </a:r>
                      <a:r>
                        <a:rPr lang="es-MX" sz="1300" kern="1200" baseline="0" dirty="0" smtClean="0">
                          <a:solidFill>
                            <a:schemeClr val="tx1"/>
                          </a:solidFill>
                          <a:effectLst/>
                          <a:latin typeface="Arial" panose="020B0604020202020204" pitchFamily="34" charset="0"/>
                          <a:ea typeface="+mn-ea"/>
                          <a:cs typeface="Arial" panose="020B0604020202020204" pitchFamily="34" charset="0"/>
                        </a:rPr>
                        <a:t>“Prevención y Combate de la Desaparición Forzada de Personas” en 1 curso de 15 horas a 27 servidoras y servidores públicos, </a:t>
                      </a:r>
                      <a:r>
                        <a:rPr lang="es-MX" sz="1300" b="1" kern="1200" baseline="0" dirty="0" smtClean="0">
                          <a:solidFill>
                            <a:schemeClr val="tx1"/>
                          </a:solidFill>
                          <a:effectLst/>
                          <a:latin typeface="Arial" panose="020B0604020202020204" pitchFamily="34" charset="0"/>
                          <a:ea typeface="+mn-ea"/>
                          <a:cs typeface="Arial" panose="020B0604020202020204" pitchFamily="34" charset="0"/>
                        </a:rPr>
                        <a:t>12. </a:t>
                      </a:r>
                      <a:r>
                        <a:rPr lang="es-MX" sz="1300" kern="1200" baseline="0" dirty="0" smtClean="0">
                          <a:solidFill>
                            <a:schemeClr val="tx1"/>
                          </a:solidFill>
                          <a:effectLst/>
                          <a:latin typeface="Arial" panose="020B0604020202020204" pitchFamily="34" charset="0"/>
                          <a:ea typeface="+mn-ea"/>
                          <a:cs typeface="Arial" panose="020B0604020202020204" pitchFamily="34" charset="0"/>
                        </a:rPr>
                        <a:t>“Marco Jurídico Nacional y Estatal para la Prevención, Atención y Erradicación de la Violencia contra las Mujeres” en 2 cursos, a través de 48 horas de capacitación a 147 servidoras y servidores públicos, </a:t>
                      </a:r>
                      <a:r>
                        <a:rPr lang="es-MX" sz="1300" b="1" kern="1200" baseline="0" dirty="0" smtClean="0">
                          <a:solidFill>
                            <a:schemeClr val="tx1"/>
                          </a:solidFill>
                          <a:effectLst/>
                          <a:latin typeface="Arial" panose="020B0604020202020204" pitchFamily="34" charset="0"/>
                          <a:ea typeface="+mn-ea"/>
                          <a:cs typeface="Arial" panose="020B0604020202020204" pitchFamily="34" charset="0"/>
                        </a:rPr>
                        <a:t>13. </a:t>
                      </a:r>
                      <a:r>
                        <a:rPr lang="es-MX" sz="1300" kern="1200" baseline="0" dirty="0" smtClean="0">
                          <a:solidFill>
                            <a:schemeClr val="tx1"/>
                          </a:solidFill>
                          <a:effectLst/>
                          <a:latin typeface="Arial" panose="020B0604020202020204" pitchFamily="34" charset="0"/>
                          <a:ea typeface="+mn-ea"/>
                          <a:cs typeface="Arial" panose="020B0604020202020204" pitchFamily="34" charset="0"/>
                        </a:rPr>
                        <a:t>“Instrumentos Internacionales y Regionales para la Protección de los Derechos Humanos de las Mujeres” en 1 curso de 24 horas para 149 servidoras y servidores públicos de la Institución, </a:t>
                      </a:r>
                      <a:r>
                        <a:rPr lang="es-MX" sz="1300" b="1" kern="1200" baseline="0" dirty="0" smtClean="0">
                          <a:solidFill>
                            <a:schemeClr val="tx1"/>
                          </a:solidFill>
                          <a:effectLst/>
                          <a:latin typeface="Arial" panose="020B0604020202020204" pitchFamily="34" charset="0"/>
                          <a:ea typeface="+mn-ea"/>
                          <a:cs typeface="Arial" panose="020B0604020202020204" pitchFamily="34" charset="0"/>
                        </a:rPr>
                        <a:t>14.</a:t>
                      </a:r>
                      <a:r>
                        <a:rPr lang="es-MX" sz="1300" kern="1200" baseline="0" dirty="0" smtClean="0">
                          <a:solidFill>
                            <a:schemeClr val="tx1"/>
                          </a:solidFill>
                          <a:effectLst/>
                          <a:latin typeface="Arial" panose="020B0604020202020204" pitchFamily="34" charset="0"/>
                          <a:ea typeface="+mn-ea"/>
                          <a:cs typeface="Arial" panose="020B0604020202020204" pitchFamily="34" charset="0"/>
                        </a:rPr>
                        <a:t> “Aplicación del Protocolo de  Actuación para el Personal de las Instancias de Procuración de Justicia del País en casos que involucren la Orientación Sexual o Identidad de Género” en 1 curso de 16 horas con un total de 37 capacitaciones, </a:t>
                      </a:r>
                      <a:r>
                        <a:rPr lang="es-MX" sz="1300" b="1" kern="1200" baseline="0" dirty="0" smtClean="0">
                          <a:solidFill>
                            <a:schemeClr val="tx1"/>
                          </a:solidFill>
                          <a:effectLst/>
                          <a:latin typeface="Arial" panose="020B0604020202020204" pitchFamily="34" charset="0"/>
                          <a:ea typeface="+mn-ea"/>
                          <a:cs typeface="Arial" panose="020B0604020202020204" pitchFamily="34" charset="0"/>
                        </a:rPr>
                        <a:t>15. </a:t>
                      </a:r>
                      <a:r>
                        <a:rPr lang="es-MX" sz="1300" kern="1200" baseline="0" dirty="0" smtClean="0">
                          <a:solidFill>
                            <a:schemeClr val="tx1"/>
                          </a:solidFill>
                          <a:effectLst/>
                          <a:latin typeface="Arial" panose="020B0604020202020204" pitchFamily="34" charset="0"/>
                          <a:ea typeface="+mn-ea"/>
                          <a:cs typeface="Arial" panose="020B0604020202020204" pitchFamily="34" charset="0"/>
                        </a:rPr>
                        <a:t>“Conociendo ¿Qué es  la  Alerta   de  Género?”    en   5  cursos,   dando   un    total   de    56   horas    de   15   horas   de  capacitación </a:t>
                      </a:r>
                      <a:endParaRPr lang="es-MX" sz="1300" b="0" kern="1200" baseline="0" dirty="0">
                        <a:solidFill>
                          <a:schemeClr val="tx1"/>
                        </a:solidFill>
                        <a:latin typeface="Arial" pitchFamily="34" charset="0"/>
                        <a:ea typeface="Verdana" panose="020B0604030504040204" pitchFamily="34" charset="0"/>
                        <a:cs typeface="Arial" pitchFamily="34" charset="0"/>
                      </a:endParaRPr>
                    </a:p>
                  </a:txBody>
                  <a:tcPr marL="68580" marR="68580"/>
                </a:tc>
                <a:extLst>
                  <a:ext uri="{0D108BD9-81ED-4DB2-BD59-A6C34878D82A}">
                    <a16:rowId xmlns:a16="http://schemas.microsoft.com/office/drawing/2014/main" xmlns="" val="10002"/>
                  </a:ext>
                </a:extLst>
              </a:tr>
            </a:tbl>
          </a:graphicData>
        </a:graphic>
      </p:graphicFrame>
      <p:sp>
        <p:nvSpPr>
          <p:cNvPr id="7" name="6 Rectángulo"/>
          <p:cNvSpPr/>
          <p:nvPr/>
        </p:nvSpPr>
        <p:spPr>
          <a:xfrm>
            <a:off x="6555978" y="552728"/>
            <a:ext cx="4112023" cy="400110"/>
          </a:xfrm>
          <a:prstGeom prst="rect">
            <a:avLst/>
          </a:prstGeom>
          <a:noFill/>
        </p:spPr>
        <p:txBody>
          <a:bodyPr wrap="none" lIns="91440" tIns="45720" rIns="91440" bIns="45720">
            <a:spAutoFit/>
          </a:bodyPr>
          <a:lstStyle/>
          <a:p>
            <a:pPr algn="ctr"/>
            <a:r>
              <a:rPr lang="es-MX" sz="2000" b="1" dirty="0">
                <a:solidFill>
                  <a:srgbClr val="002060"/>
                </a:solidFill>
                <a:latin typeface="Verdana" pitchFamily="34" charset="0"/>
                <a:ea typeface="Verdana" pitchFamily="34" charset="0"/>
                <a:cs typeface="Verdana" pitchFamily="34" charset="0"/>
              </a:rPr>
              <a:t>MEDIDAS DE PREVENCIÓN </a:t>
            </a:r>
          </a:p>
        </p:txBody>
      </p:sp>
      <p:pic>
        <p:nvPicPr>
          <p:cNvPr id="8" name="Imagen 7"/>
          <p:cNvPicPr/>
          <p:nvPr/>
        </p:nvPicPr>
        <p:blipFill>
          <a:blip r:embed="rId2" cstate="print">
            <a:extLst>
              <a:ext uri="{28A0092B-C50C-407E-A947-70E740481C1C}">
                <a14:useLocalDpi xmlns:a14="http://schemas.microsoft.com/office/drawing/2010/main" val="0"/>
              </a:ext>
            </a:extLst>
          </a:blip>
          <a:stretch>
            <a:fillRect/>
          </a:stretch>
        </p:blipFill>
        <p:spPr bwMode="auto">
          <a:xfrm>
            <a:off x="512614" y="354898"/>
            <a:ext cx="1044575" cy="1044575"/>
          </a:xfrm>
          <a:prstGeom prst="rect">
            <a:avLst/>
          </a:prstGeom>
          <a:noFill/>
          <a:ln>
            <a:noFill/>
          </a:ln>
        </p:spPr>
      </p:pic>
    </p:spTree>
    <p:extLst>
      <p:ext uri="{BB962C8B-B14F-4D97-AF65-F5344CB8AC3E}">
        <p14:creationId xmlns:p14="http://schemas.microsoft.com/office/powerpoint/2010/main" val="36457322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CuadroTexto"/>
          <p:cNvSpPr txBox="1"/>
          <p:nvPr/>
        </p:nvSpPr>
        <p:spPr>
          <a:xfrm>
            <a:off x="1894332" y="1080679"/>
            <a:ext cx="8366760" cy="2246769"/>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XVII. Garantizar el conocimiento, implementación, evaluación y mejora del Protocolo de Atención Integral de Casos de Violencia contra las Mujeres en los Ámbitos Municipal y Estatal Basado en la NOM 046-SSA2-2005 en el Estado de Puebla; el Protocolo para la investigación, preparación a juicio y juicio de los delitos en materia de Trata de Personas en Puebla; el Protocolo de Investigación del Delito de Feminicidio para el Estado Libre y Soberano de Puebla en el Sistema Penal Acusatorio; el Protocolo de Investigación de Delitos Sexuales; el Protocolo de Operación para atender la Violencia contra las Mujeres en el Estado de Puebla, así como desarrollar estrategias de comunicación e información para el personal de las dependencias, organizaciones de la sociedad civil y personas que atiendan o trabajen directamente con mujeres víctimas de violencia.</a:t>
            </a:r>
          </a:p>
        </p:txBody>
      </p:sp>
      <p:graphicFrame>
        <p:nvGraphicFramePr>
          <p:cNvPr id="9" name="8 Tabla"/>
          <p:cNvGraphicFramePr>
            <a:graphicFrameLocks noGrp="1"/>
          </p:cNvGraphicFramePr>
          <p:nvPr>
            <p:extLst>
              <p:ext uri="{D42A27DB-BD31-4B8C-83A1-F6EECF244321}">
                <p14:modId xmlns:p14="http://schemas.microsoft.com/office/powerpoint/2010/main" val="2226977074"/>
              </p:ext>
            </p:extLst>
          </p:nvPr>
        </p:nvGraphicFramePr>
        <p:xfrm>
          <a:off x="1877516" y="3327447"/>
          <a:ext cx="8383577" cy="3185160"/>
        </p:xfrm>
        <a:graphic>
          <a:graphicData uri="http://schemas.openxmlformats.org/drawingml/2006/table">
            <a:tbl>
              <a:tblPr firstRow="1" bandRow="1">
                <a:tableStyleId>{073A0DAA-6AF3-43AB-8588-CEC1D06C72B9}</a:tableStyleId>
              </a:tblPr>
              <a:tblGrid>
                <a:gridCol w="680813">
                  <a:extLst>
                    <a:ext uri="{9D8B030D-6E8A-4147-A177-3AD203B41FA5}">
                      <a16:colId xmlns:a16="http://schemas.microsoft.com/office/drawing/2014/main" xmlns="" val="20001"/>
                    </a:ext>
                  </a:extLst>
                </a:gridCol>
                <a:gridCol w="1407615">
                  <a:extLst>
                    <a:ext uri="{9D8B030D-6E8A-4147-A177-3AD203B41FA5}">
                      <a16:colId xmlns:a16="http://schemas.microsoft.com/office/drawing/2014/main" xmlns="" val="20000"/>
                    </a:ext>
                  </a:extLst>
                </a:gridCol>
                <a:gridCol w="6295149">
                  <a:extLst>
                    <a:ext uri="{9D8B030D-6E8A-4147-A177-3AD203B41FA5}">
                      <a16:colId xmlns:a16="http://schemas.microsoft.com/office/drawing/2014/main" xmlns="" val="20002"/>
                    </a:ext>
                  </a:extLst>
                </a:gridCol>
              </a:tblGrid>
              <a:tr h="470877">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rgbClr val="002060"/>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a:t>
                      </a:r>
                      <a:r>
                        <a:rPr lang="es-MX" sz="1400" baseline="0" dirty="0" smtClean="0">
                          <a:solidFill>
                            <a:schemeClr val="bg1"/>
                          </a:solidFill>
                          <a:latin typeface="Arial" pitchFamily="34" charset="0"/>
                          <a:cs typeface="Arial" pitchFamily="34" charset="0"/>
                        </a:rPr>
                        <a:t>cumplido</a:t>
                      </a:r>
                      <a:r>
                        <a:rPr lang="es-MX" sz="1400" baseline="0" dirty="0">
                          <a:solidFill>
                            <a:schemeClr val="bg1"/>
                          </a:solidFill>
                          <a:latin typeface="Arial" pitchFamily="34" charset="0"/>
                          <a:cs typeface="Arial" pitchFamily="34" charset="0"/>
                        </a:rPr>
                        <a:t>)</a:t>
                      </a:r>
                      <a:endParaRPr lang="es-MX" sz="1400" dirty="0">
                        <a:solidFill>
                          <a:schemeClr val="bg1"/>
                        </a:solidFill>
                        <a:latin typeface="Arial" pitchFamily="34" charset="0"/>
                        <a:cs typeface="Arial" pitchFamily="34" charset="0"/>
                      </a:endParaRPr>
                    </a:p>
                  </a:txBody>
                  <a:tcPr marL="68580" marR="68580" anchor="ctr">
                    <a:solidFill>
                      <a:srgbClr val="002060"/>
                    </a:solidFill>
                  </a:tcPr>
                </a:tc>
                <a:extLst>
                  <a:ext uri="{0D108BD9-81ED-4DB2-BD59-A6C34878D82A}">
                    <a16:rowId xmlns:a16="http://schemas.microsoft.com/office/drawing/2014/main" xmlns="" val="10000"/>
                  </a:ext>
                </a:extLst>
              </a:tr>
              <a:tr h="47087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400" b="1" kern="1200" dirty="0">
                          <a:solidFill>
                            <a:schemeClr val="tx1"/>
                          </a:solidFill>
                          <a:latin typeface="Arial" pitchFamily="34" charset="0"/>
                          <a:ea typeface="Verdana" panose="020B0604030504040204" pitchFamily="34" charset="0"/>
                          <a:cs typeface="Arial" pitchFamily="34" charset="0"/>
                        </a:rPr>
                        <a:t>Monitorear y evaluar la aplicación de los protocolos a través de instrumentos de recolección de datos cuantitativos y cualitativos.</a:t>
                      </a:r>
                    </a:p>
                  </a:txBody>
                  <a:tcPr marL="68580" marR="68580"/>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s-MX" sz="1200" kern="1200" baseline="0" dirty="0" smtClean="0">
                          <a:solidFill>
                            <a:schemeClr val="tx1"/>
                          </a:solidFill>
                          <a:effectLst/>
                          <a:latin typeface="Arial" panose="020B0604020202020204" pitchFamily="34" charset="0"/>
                          <a:ea typeface="+mn-ea"/>
                          <a:cs typeface="Arial" panose="020B0604020202020204" pitchFamily="34" charset="0"/>
                        </a:rPr>
                        <a:t>en 33 servidoras y servidores públicos. </a:t>
                      </a:r>
                      <a:r>
                        <a:rPr lang="es-MX" sz="1200" b="1" kern="1200" baseline="0" dirty="0" smtClean="0">
                          <a:solidFill>
                            <a:schemeClr val="tx1"/>
                          </a:solidFill>
                          <a:effectLst/>
                          <a:latin typeface="Arial" panose="020B0604020202020204" pitchFamily="34" charset="0"/>
                          <a:ea typeface="+mn-ea"/>
                          <a:cs typeface="Arial" panose="020B0604020202020204" pitchFamily="34" charset="0"/>
                        </a:rPr>
                        <a:t>16. </a:t>
                      </a:r>
                      <a:r>
                        <a:rPr lang="es-MX" sz="1200" kern="1200" baseline="0" dirty="0" smtClean="0">
                          <a:solidFill>
                            <a:schemeClr val="tx1"/>
                          </a:solidFill>
                          <a:effectLst/>
                          <a:latin typeface="Arial" panose="020B0604020202020204" pitchFamily="34" charset="0"/>
                          <a:ea typeface="+mn-ea"/>
                          <a:cs typeface="Arial" panose="020B0604020202020204" pitchFamily="34" charset="0"/>
                        </a:rPr>
                        <a:t>“Investigación y Persecución del Delito de Feminicidio” en 3 cursos, dando un total de 45 horas de capacitación a 122 servidoras y servidores públicos, </a:t>
                      </a:r>
                      <a:r>
                        <a:rPr lang="es-MX" sz="1200" b="1" kern="1200" baseline="0" dirty="0" smtClean="0">
                          <a:solidFill>
                            <a:schemeClr val="tx1"/>
                          </a:solidFill>
                          <a:effectLst/>
                          <a:latin typeface="Arial" panose="020B0604020202020204" pitchFamily="34" charset="0"/>
                          <a:ea typeface="+mn-ea"/>
                          <a:cs typeface="Arial" panose="020B0604020202020204" pitchFamily="34" charset="0"/>
                        </a:rPr>
                        <a:t>17.</a:t>
                      </a:r>
                      <a:r>
                        <a:rPr lang="es-MX" sz="1200" kern="1200" baseline="0" dirty="0" smtClean="0">
                          <a:solidFill>
                            <a:schemeClr val="tx1"/>
                          </a:solidFill>
                          <a:effectLst/>
                          <a:latin typeface="Arial" panose="020B0604020202020204" pitchFamily="34" charset="0"/>
                          <a:ea typeface="+mn-ea"/>
                          <a:cs typeface="Arial" panose="020B0604020202020204" pitchFamily="34" charset="0"/>
                        </a:rPr>
                        <a:t> “Capacitaciones a las y los Servidores Públicos en Materia de Prevención, Sanción y Erradicación de la Trata de Personas con Especial Énfasis en la Cometida contra las Mujeres y Niñas DAVGM” en 2 cursos, con un total de 30 horas y un total de 51 capacitaciones, </a:t>
                      </a:r>
                      <a:r>
                        <a:rPr lang="es-MX" sz="1200" b="1" kern="1200" baseline="0" dirty="0" smtClean="0">
                          <a:solidFill>
                            <a:schemeClr val="tx1"/>
                          </a:solidFill>
                          <a:effectLst/>
                          <a:latin typeface="Arial" panose="020B0604020202020204" pitchFamily="34" charset="0"/>
                          <a:ea typeface="+mn-ea"/>
                          <a:cs typeface="Arial" panose="020B0604020202020204" pitchFamily="34" charset="0"/>
                        </a:rPr>
                        <a:t>18.</a:t>
                      </a:r>
                      <a:r>
                        <a:rPr lang="es-MX" sz="1200" kern="1200" baseline="0" dirty="0" smtClean="0">
                          <a:solidFill>
                            <a:schemeClr val="tx1"/>
                          </a:solidFill>
                          <a:effectLst/>
                          <a:latin typeface="Arial" panose="020B0604020202020204" pitchFamily="34" charset="0"/>
                          <a:ea typeface="+mn-ea"/>
                          <a:cs typeface="Arial" panose="020B0604020202020204" pitchFamily="34" charset="0"/>
                        </a:rPr>
                        <a:t> “Especialización en Investigación y Persecución de los Delitos de Desaparición Forzada de Personas y Desaparición cometida por Particulares” en 2 cursos, 60 horas, y un total de 74 capacitaciones; </a:t>
                      </a:r>
                      <a:r>
                        <a:rPr lang="es-MX" sz="1200" b="1" kern="1200" baseline="0" dirty="0" smtClean="0">
                          <a:solidFill>
                            <a:schemeClr val="tx1"/>
                          </a:solidFill>
                          <a:effectLst/>
                          <a:latin typeface="Arial" panose="020B0604020202020204" pitchFamily="34" charset="0"/>
                          <a:ea typeface="+mn-ea"/>
                          <a:cs typeface="Arial" panose="020B0604020202020204" pitchFamily="34" charset="0"/>
                        </a:rPr>
                        <a:t>19.</a:t>
                      </a:r>
                      <a:r>
                        <a:rPr lang="es-MX" sz="1200" kern="1200" baseline="0" dirty="0" smtClean="0">
                          <a:solidFill>
                            <a:schemeClr val="tx1"/>
                          </a:solidFill>
                          <a:effectLst/>
                          <a:latin typeface="Arial" panose="020B0604020202020204" pitchFamily="34" charset="0"/>
                          <a:ea typeface="+mn-ea"/>
                          <a:cs typeface="Arial" panose="020B0604020202020204" pitchFamily="34" charset="0"/>
                        </a:rPr>
                        <a:t> “Igualdad de Trato y no Discriminación en la Atención Pública a Mujeres Víctimas de Violencia” 1  curso, 26 horas y 144 capacitaciones, </a:t>
                      </a:r>
                      <a:r>
                        <a:rPr lang="es-MX" sz="1200" b="1" kern="1200" baseline="0" dirty="0" smtClean="0">
                          <a:solidFill>
                            <a:schemeClr val="tx1"/>
                          </a:solidFill>
                          <a:effectLst/>
                          <a:latin typeface="Arial" panose="020B0604020202020204" pitchFamily="34" charset="0"/>
                          <a:ea typeface="+mn-ea"/>
                          <a:cs typeface="Arial" panose="020B0604020202020204" pitchFamily="34" charset="0"/>
                        </a:rPr>
                        <a:t>20. </a:t>
                      </a:r>
                      <a:r>
                        <a:rPr lang="es-MX" sz="1200" kern="1200" baseline="0" dirty="0" smtClean="0">
                          <a:solidFill>
                            <a:schemeClr val="tx1"/>
                          </a:solidFill>
                          <a:effectLst/>
                          <a:latin typeface="Arial" panose="020B0604020202020204" pitchFamily="34" charset="0"/>
                          <a:ea typeface="+mn-ea"/>
                          <a:cs typeface="Arial" panose="020B0604020202020204" pitchFamily="34" charset="0"/>
                        </a:rPr>
                        <a:t>“Taller de Fortalecimiento Técnico y Profesional del Investigador del Delito de Desaparición Forzada alineado a Estándares Internacionales, Tratados y/o Protocolos” 1 curso, 25 horas y 22 capacitaciones, </a:t>
                      </a:r>
                      <a:r>
                        <a:rPr lang="es-MX" sz="1200" b="1" kern="1200" baseline="0" dirty="0" smtClean="0">
                          <a:solidFill>
                            <a:schemeClr val="tx1"/>
                          </a:solidFill>
                          <a:effectLst/>
                          <a:latin typeface="Arial" panose="020B0604020202020204" pitchFamily="34" charset="0"/>
                          <a:ea typeface="+mn-ea"/>
                          <a:cs typeface="Arial" panose="020B0604020202020204" pitchFamily="34" charset="0"/>
                        </a:rPr>
                        <a:t>21.</a:t>
                      </a:r>
                      <a:r>
                        <a:rPr lang="es-MX" sz="1200" kern="1200" baseline="0" dirty="0" smtClean="0">
                          <a:solidFill>
                            <a:schemeClr val="tx1"/>
                          </a:solidFill>
                          <a:effectLst/>
                          <a:latin typeface="Arial" panose="020B0604020202020204" pitchFamily="34" charset="0"/>
                          <a:ea typeface="+mn-ea"/>
                          <a:cs typeface="Arial" panose="020B0604020202020204" pitchFamily="34" charset="0"/>
                        </a:rPr>
                        <a:t> “Prevención de Violencia de Género” en 1 curso en 20 horas, y 136 capacitaciones. </a:t>
                      </a:r>
                      <a:endParaRPr lang="es-MX" sz="1200" b="0" kern="1200" dirty="0" smtClean="0">
                        <a:solidFill>
                          <a:schemeClr val="tx1"/>
                        </a:solidFill>
                        <a:latin typeface="Arial" pitchFamily="34" charset="0"/>
                        <a:ea typeface="Verdana" panose="020B0604030504040204" pitchFamily="34" charset="0"/>
                        <a:cs typeface="Arial" pitchFamily="34" charset="0"/>
                      </a:endParaRPr>
                    </a:p>
                    <a:p>
                      <a:pPr marL="0" algn="just" defTabSz="457200" rtl="0" eaLnBrk="1" latinLnBrk="0" hangingPunct="1"/>
                      <a:endParaRPr lang="es-MX" sz="1300" b="0" kern="1200" baseline="0" dirty="0">
                        <a:solidFill>
                          <a:schemeClr val="tx1"/>
                        </a:solidFill>
                        <a:latin typeface="Arial" pitchFamily="34" charset="0"/>
                        <a:ea typeface="Verdana" panose="020B0604030504040204" pitchFamily="34" charset="0"/>
                        <a:cs typeface="Arial" pitchFamily="34" charset="0"/>
                      </a:endParaRPr>
                    </a:p>
                  </a:txBody>
                  <a:tcPr marL="68580" marR="68580"/>
                </a:tc>
                <a:extLst>
                  <a:ext uri="{0D108BD9-81ED-4DB2-BD59-A6C34878D82A}">
                    <a16:rowId xmlns:a16="http://schemas.microsoft.com/office/drawing/2014/main" xmlns="" val="10002"/>
                  </a:ext>
                </a:extLst>
              </a:tr>
            </a:tbl>
          </a:graphicData>
        </a:graphic>
      </p:graphicFrame>
      <p:sp>
        <p:nvSpPr>
          <p:cNvPr id="7" name="6 Rectángulo"/>
          <p:cNvSpPr/>
          <p:nvPr/>
        </p:nvSpPr>
        <p:spPr>
          <a:xfrm>
            <a:off x="6555978" y="552728"/>
            <a:ext cx="4112023" cy="400110"/>
          </a:xfrm>
          <a:prstGeom prst="rect">
            <a:avLst/>
          </a:prstGeom>
          <a:noFill/>
        </p:spPr>
        <p:txBody>
          <a:bodyPr wrap="none" lIns="91440" tIns="45720" rIns="91440" bIns="45720">
            <a:spAutoFit/>
          </a:bodyPr>
          <a:lstStyle/>
          <a:p>
            <a:pPr algn="ctr"/>
            <a:r>
              <a:rPr lang="es-MX" sz="2000" b="1" dirty="0">
                <a:solidFill>
                  <a:srgbClr val="002060"/>
                </a:solidFill>
                <a:latin typeface="Verdana" pitchFamily="34" charset="0"/>
                <a:ea typeface="Verdana" pitchFamily="34" charset="0"/>
                <a:cs typeface="Verdana" pitchFamily="34" charset="0"/>
              </a:rPr>
              <a:t>MEDIDAS DE PREVENCIÓN </a:t>
            </a:r>
          </a:p>
        </p:txBody>
      </p:sp>
      <p:pic>
        <p:nvPicPr>
          <p:cNvPr id="8" name="Imagen 7"/>
          <p:cNvPicPr/>
          <p:nvPr/>
        </p:nvPicPr>
        <p:blipFill>
          <a:blip r:embed="rId2" cstate="print">
            <a:extLst>
              <a:ext uri="{28A0092B-C50C-407E-A947-70E740481C1C}">
                <a14:useLocalDpi xmlns:a14="http://schemas.microsoft.com/office/drawing/2010/main" val="0"/>
              </a:ext>
            </a:extLst>
          </a:blip>
          <a:stretch>
            <a:fillRect/>
          </a:stretch>
        </p:blipFill>
        <p:spPr bwMode="auto">
          <a:xfrm>
            <a:off x="512614" y="354898"/>
            <a:ext cx="1044575" cy="1044575"/>
          </a:xfrm>
          <a:prstGeom prst="rect">
            <a:avLst/>
          </a:prstGeom>
          <a:noFill/>
          <a:ln>
            <a:noFill/>
          </a:ln>
        </p:spPr>
      </p:pic>
    </p:spTree>
    <p:extLst>
      <p:ext uri="{BB962C8B-B14F-4D97-AF65-F5344CB8AC3E}">
        <p14:creationId xmlns:p14="http://schemas.microsoft.com/office/powerpoint/2010/main" val="735800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CuadroTexto"/>
          <p:cNvSpPr txBox="1"/>
          <p:nvPr/>
        </p:nvSpPr>
        <p:spPr>
          <a:xfrm>
            <a:off x="1845878" y="952838"/>
            <a:ext cx="8407907" cy="2246769"/>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XVII. Garantizar el conocimiento, implementación, evaluación y mejora del Protocolo de Atención Integral de Casos de Violencia contra las Mujeres en los Ámbitos Municipal y Estatal Basado en la NOM 046-SSA2-2005 en el Estado de Puebla; el Protocolo para la investigación, preparación a juicio y juicio de los delitos en materia de Trata de Personas en Puebla; el Protocolo de Investigación del Delito de Feminicidio para el Estado Libre y Soberano de Puebla en el Sistema Penal Acusatorio; el Protocolo de Investigación de Delitos Sexuales; el Protocolo de Operación para atender la Violencia contra las Mujeres en el Estado de Puebla, así como desarrollar estrategias de comunicación e información para el personal de las dependencias, organizaciones de la sociedad civil y personas que atiendan o trabajen directamente con mujeres víctimas de violencia.</a:t>
            </a:r>
          </a:p>
        </p:txBody>
      </p:sp>
      <p:graphicFrame>
        <p:nvGraphicFramePr>
          <p:cNvPr id="3" name="8 Tabla"/>
          <p:cNvGraphicFramePr>
            <a:graphicFrameLocks noGrp="1"/>
          </p:cNvGraphicFramePr>
          <p:nvPr>
            <p:extLst>
              <p:ext uri="{D42A27DB-BD31-4B8C-83A1-F6EECF244321}">
                <p14:modId xmlns:p14="http://schemas.microsoft.com/office/powerpoint/2010/main" val="4167983797"/>
              </p:ext>
            </p:extLst>
          </p:nvPr>
        </p:nvGraphicFramePr>
        <p:xfrm>
          <a:off x="1894331" y="3217037"/>
          <a:ext cx="8407907" cy="3414085"/>
        </p:xfrm>
        <a:graphic>
          <a:graphicData uri="http://schemas.openxmlformats.org/drawingml/2006/table">
            <a:tbl>
              <a:tblPr firstRow="1" bandRow="1">
                <a:tableStyleId>{073A0DAA-6AF3-43AB-8588-CEC1D06C72B9}</a:tableStyleId>
              </a:tblPr>
              <a:tblGrid>
                <a:gridCol w="781842">
                  <a:extLst>
                    <a:ext uri="{9D8B030D-6E8A-4147-A177-3AD203B41FA5}">
                      <a16:colId xmlns="" xmlns:a16="http://schemas.microsoft.com/office/drawing/2014/main" val="20001"/>
                    </a:ext>
                  </a:extLst>
                </a:gridCol>
                <a:gridCol w="1297112">
                  <a:extLst>
                    <a:ext uri="{9D8B030D-6E8A-4147-A177-3AD203B41FA5}">
                      <a16:colId xmlns="" xmlns:a16="http://schemas.microsoft.com/office/drawing/2014/main" val="20000"/>
                    </a:ext>
                  </a:extLst>
                </a:gridCol>
                <a:gridCol w="6328953">
                  <a:extLst>
                    <a:ext uri="{9D8B030D-6E8A-4147-A177-3AD203B41FA5}">
                      <a16:colId xmlns="" xmlns:a16="http://schemas.microsoft.com/office/drawing/2014/main" val="20002"/>
                    </a:ext>
                  </a:extLst>
                </a:gridCol>
              </a:tblGrid>
              <a:tr h="470877">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chemeClr val="accent1">
                        <a:lumMod val="50000"/>
                      </a:schemeClr>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(cumplido)</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extLst>
                  <a:ext uri="{0D108BD9-81ED-4DB2-BD59-A6C34878D82A}">
                    <a16:rowId xmlns="" xmlns:a16="http://schemas.microsoft.com/office/drawing/2014/main" val="10000"/>
                  </a:ext>
                </a:extLst>
              </a:tr>
              <a:tr h="2895925">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300" b="1" kern="1200" dirty="0">
                          <a:solidFill>
                            <a:schemeClr val="tx1"/>
                          </a:solidFill>
                          <a:latin typeface="Arial" pitchFamily="34" charset="0"/>
                          <a:ea typeface="Verdana" panose="020B0604030504040204" pitchFamily="34" charset="0"/>
                          <a:cs typeface="Arial" pitchFamily="34" charset="0"/>
                        </a:rPr>
                        <a:t>Diseñar los protocolos obedeciendo a las recomendaciones establecidas en el documento de análisis.</a:t>
                      </a:r>
                    </a:p>
                  </a:txBody>
                  <a:tcPr marL="68580" marR="68580"/>
                </a:tc>
                <a:tc>
                  <a:txBody>
                    <a:bodyPr/>
                    <a:lstStyle/>
                    <a:p>
                      <a:pPr algn="just"/>
                      <a:r>
                        <a:rPr lang="es-ES" sz="1300" kern="1200" dirty="0">
                          <a:solidFill>
                            <a:schemeClr val="dk1"/>
                          </a:solidFill>
                          <a:effectLst/>
                          <a:latin typeface="Arial" panose="020B0604020202020204" pitchFamily="34" charset="0"/>
                          <a:ea typeface="+mn-ea"/>
                          <a:cs typeface="Arial" panose="020B0604020202020204" pitchFamily="34" charset="0"/>
                        </a:rPr>
                        <a:t>La FGE diseñó 12 nuevas versiones de su normatividad dirigida a la mejor atención de mujeres y niñas víctimas de violencia, y un Manual de Evaluación de Riesgo, este último para involucrar a las autoridades municipales en el seguimiento de órdenes de protección dictadas en favor de mujeres y niñas víctimas de violencia, considerando las características rurales, urbanas o bien, las particularidades que se requieren en un municipio con población indígena. </a:t>
                      </a:r>
                      <a:endParaRPr lang="es-MX" sz="1300" kern="1200" dirty="0">
                        <a:solidFill>
                          <a:schemeClr val="dk1"/>
                        </a:solidFill>
                        <a:effectLst/>
                        <a:latin typeface="Arial" panose="020B0604020202020204" pitchFamily="34" charset="0"/>
                        <a:ea typeface="+mn-ea"/>
                        <a:cs typeface="Arial" panose="020B0604020202020204" pitchFamily="34" charset="0"/>
                      </a:endParaRPr>
                    </a:p>
                    <a:p>
                      <a:pPr algn="just"/>
                      <a:r>
                        <a:rPr lang="es-ES" sz="1300" kern="1200" dirty="0">
                          <a:solidFill>
                            <a:schemeClr val="dk1"/>
                          </a:solidFill>
                          <a:effectLst/>
                          <a:latin typeface="Arial" panose="020B0604020202020204" pitchFamily="34" charset="0"/>
                          <a:ea typeface="+mn-ea"/>
                          <a:cs typeface="Arial" panose="020B0604020202020204" pitchFamily="34" charset="0"/>
                        </a:rPr>
                        <a:t> En los 13 instrumentos normativos  se consideraron las respuestas de  la Subsecretaría de Prevención del Delito y Derechos Humanos y la Subsecretaría de Asuntos Indígenas, ambas de la Secretaría General de Gobierno, la Oficina del Instituto Nacional de los Pueblos Indígenas en Puebla, la Secretaría de Salud, la Secretaría de Seguridad Pública, el Instituto Poblano de la Mujer, y la Coordinación Estatal de Transparencia y Gobierno Abierto</a:t>
                      </a:r>
                      <a:r>
                        <a:rPr lang="es-ES" sz="1300" kern="1200" baseline="0" dirty="0">
                          <a:solidFill>
                            <a:schemeClr val="dk1"/>
                          </a:solidFill>
                          <a:effectLst/>
                          <a:latin typeface="Arial" panose="020B0604020202020204" pitchFamily="34" charset="0"/>
                          <a:ea typeface="+mn-ea"/>
                          <a:cs typeface="Arial" panose="020B0604020202020204" pitchFamily="34" charset="0"/>
                        </a:rPr>
                        <a:t> y las áreas especializadas de la FGE con la finalidad de que se encuentren alineados a los más altos estándares en materia de Derechos Humanos.</a:t>
                      </a:r>
                      <a:endParaRPr lang="es-MX" sz="1300" kern="1200" dirty="0">
                        <a:solidFill>
                          <a:schemeClr val="dk1"/>
                        </a:solidFill>
                        <a:effectLst/>
                        <a:latin typeface="Arial" panose="020B0604020202020204" pitchFamily="34" charset="0"/>
                        <a:ea typeface="+mn-ea"/>
                        <a:cs typeface="Arial" panose="020B0604020202020204" pitchFamily="34" charset="0"/>
                      </a:endParaRPr>
                    </a:p>
                  </a:txBody>
                  <a:tcPr marL="68580" marR="68580"/>
                </a:tc>
                <a:extLst>
                  <a:ext uri="{0D108BD9-81ED-4DB2-BD59-A6C34878D82A}">
                    <a16:rowId xmlns="" xmlns:a16="http://schemas.microsoft.com/office/drawing/2014/main" val="10002"/>
                  </a:ext>
                </a:extLst>
              </a:tr>
            </a:tbl>
          </a:graphicData>
        </a:graphic>
      </p:graphicFrame>
      <p:sp>
        <p:nvSpPr>
          <p:cNvPr id="4" name="6 Rectángulo"/>
          <p:cNvSpPr/>
          <p:nvPr/>
        </p:nvSpPr>
        <p:spPr>
          <a:xfrm>
            <a:off x="6555978" y="552728"/>
            <a:ext cx="4112023" cy="400110"/>
          </a:xfrm>
          <a:prstGeom prst="rect">
            <a:avLst/>
          </a:prstGeom>
          <a:noFill/>
        </p:spPr>
        <p:txBody>
          <a:bodyPr wrap="none" lIns="91440" tIns="45720" rIns="91440" bIns="45720">
            <a:spAutoFit/>
          </a:bodyPr>
          <a:lstStyle/>
          <a:p>
            <a:pPr algn="ctr"/>
            <a:r>
              <a:rPr lang="es-MX" sz="2000" b="1" dirty="0">
                <a:solidFill>
                  <a:schemeClr val="accent1">
                    <a:lumMod val="50000"/>
                  </a:schemeClr>
                </a:solidFill>
                <a:latin typeface="Verdana" pitchFamily="34" charset="0"/>
                <a:ea typeface="Verdana" pitchFamily="34" charset="0"/>
                <a:cs typeface="Verdana" pitchFamily="34" charset="0"/>
              </a:rPr>
              <a:t>MEDIDAS DE PREVENCIÓN </a:t>
            </a:r>
          </a:p>
        </p:txBody>
      </p:sp>
      <p:pic>
        <p:nvPicPr>
          <p:cNvPr id="5" name="Imagen 4"/>
          <p:cNvPicPr/>
          <p:nvPr/>
        </p:nvPicPr>
        <p:blipFill>
          <a:blip r:embed="rId2" cstate="print">
            <a:extLst>
              <a:ext uri="{28A0092B-C50C-407E-A947-70E740481C1C}">
                <a14:useLocalDpi xmlns:a14="http://schemas.microsoft.com/office/drawing/2010/main" val="0"/>
              </a:ext>
            </a:extLst>
          </a:blip>
          <a:stretch>
            <a:fillRect/>
          </a:stretch>
        </p:blipFill>
        <p:spPr bwMode="auto">
          <a:xfrm>
            <a:off x="801303" y="190648"/>
            <a:ext cx="1044575" cy="1044575"/>
          </a:xfrm>
          <a:prstGeom prst="rect">
            <a:avLst/>
          </a:prstGeom>
          <a:noFill/>
          <a:ln>
            <a:noFill/>
          </a:ln>
        </p:spPr>
      </p:pic>
    </p:spTree>
    <p:extLst>
      <p:ext uri="{BB962C8B-B14F-4D97-AF65-F5344CB8AC3E}">
        <p14:creationId xmlns:p14="http://schemas.microsoft.com/office/powerpoint/2010/main" val="2110203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CuadroTexto"/>
          <p:cNvSpPr txBox="1"/>
          <p:nvPr/>
        </p:nvSpPr>
        <p:spPr>
          <a:xfrm>
            <a:off x="1915597" y="890031"/>
            <a:ext cx="8366760" cy="2246769"/>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XVII. Garantizar el conocimiento, implementación, evaluación y mejora del Protocolo de Atención Integral de Casos de Violencia contra las Mujeres en los Ámbitos Municipal y Estatal Basado en la NOM 046-SSA2-2005 en el Estado de Puebla; el Protocolo para la investigación, preparación a juicio y juicio de los delitos en materia de Trata de Personas en Puebla; el Protocolo de Investigación del Delito de Feminicidio para el Estado Libre y Soberano de Puebla en el Sistema Penal Acusatorio; el Protocolo de Investigación de Delitos Sexuales; el Protocolo de Operación para atender la Violencia contra las Mujeres en el Estado de Puebla, así como desarrollar estrategias de comunicación e información para el personal de las dependencias, organizaciones de la sociedad civil y personas que atiendan o trabajen directamente con mujeres víctimas de violencia.</a:t>
            </a:r>
          </a:p>
        </p:txBody>
      </p:sp>
      <p:graphicFrame>
        <p:nvGraphicFramePr>
          <p:cNvPr id="3" name="8 Tabla"/>
          <p:cNvGraphicFramePr>
            <a:graphicFrameLocks noGrp="1"/>
          </p:cNvGraphicFramePr>
          <p:nvPr>
            <p:extLst>
              <p:ext uri="{D42A27DB-BD31-4B8C-83A1-F6EECF244321}">
                <p14:modId xmlns:p14="http://schemas.microsoft.com/office/powerpoint/2010/main" val="578176290"/>
              </p:ext>
            </p:extLst>
          </p:nvPr>
        </p:nvGraphicFramePr>
        <p:xfrm>
          <a:off x="1915597" y="3245504"/>
          <a:ext cx="8312218" cy="3394255"/>
        </p:xfrm>
        <a:graphic>
          <a:graphicData uri="http://schemas.openxmlformats.org/drawingml/2006/table">
            <a:tbl>
              <a:tblPr firstRow="1" bandRow="1">
                <a:tableStyleId>{073A0DAA-6AF3-43AB-8588-CEC1D06C72B9}</a:tableStyleId>
              </a:tblPr>
              <a:tblGrid>
                <a:gridCol w="675018">
                  <a:extLst>
                    <a:ext uri="{9D8B030D-6E8A-4147-A177-3AD203B41FA5}">
                      <a16:colId xmlns:a16="http://schemas.microsoft.com/office/drawing/2014/main" xmlns="" val="20001"/>
                    </a:ext>
                  </a:extLst>
                </a:gridCol>
                <a:gridCol w="2414839">
                  <a:extLst>
                    <a:ext uri="{9D8B030D-6E8A-4147-A177-3AD203B41FA5}">
                      <a16:colId xmlns:a16="http://schemas.microsoft.com/office/drawing/2014/main" xmlns="" val="20000"/>
                    </a:ext>
                  </a:extLst>
                </a:gridCol>
                <a:gridCol w="5222361">
                  <a:extLst>
                    <a:ext uri="{9D8B030D-6E8A-4147-A177-3AD203B41FA5}">
                      <a16:colId xmlns:a16="http://schemas.microsoft.com/office/drawing/2014/main" xmlns="" val="20002"/>
                    </a:ext>
                  </a:extLst>
                </a:gridCol>
              </a:tblGrid>
              <a:tr h="529135">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chemeClr val="accent1">
                        <a:lumMod val="50000"/>
                      </a:schemeClr>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a:t>
                      </a:r>
                      <a:r>
                        <a:rPr lang="es-MX" sz="1400" baseline="0" dirty="0" smtClean="0">
                          <a:solidFill>
                            <a:schemeClr val="bg1"/>
                          </a:solidFill>
                          <a:latin typeface="Arial" pitchFamily="34" charset="0"/>
                          <a:cs typeface="Arial" pitchFamily="34" charset="0"/>
                        </a:rPr>
                        <a:t>cumplido</a:t>
                      </a:r>
                      <a:r>
                        <a:rPr lang="es-MX" sz="1400" baseline="0" dirty="0">
                          <a:solidFill>
                            <a:schemeClr val="bg1"/>
                          </a:solidFill>
                          <a:latin typeface="Arial" pitchFamily="34" charset="0"/>
                          <a:cs typeface="Arial" pitchFamily="34" charset="0"/>
                        </a:rPr>
                        <a:t>)</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extLst>
                  <a:ext uri="{0D108BD9-81ED-4DB2-BD59-A6C34878D82A}">
                    <a16:rowId xmlns:a16="http://schemas.microsoft.com/office/drawing/2014/main" xmlns="" val="10000"/>
                  </a:ext>
                </a:extLst>
              </a:tr>
              <a:tr h="215781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400" b="1" kern="1200" dirty="0">
                          <a:solidFill>
                            <a:schemeClr val="tx1"/>
                          </a:solidFill>
                          <a:latin typeface="Arial" pitchFamily="34" charset="0"/>
                          <a:ea typeface="Verdana" panose="020B0604030504040204" pitchFamily="34" charset="0"/>
                          <a:cs typeface="Arial" pitchFamily="34" charset="0"/>
                        </a:rPr>
                        <a:t>Publicar los protocolos en el Periódico Oficial del Estado.</a:t>
                      </a:r>
                    </a:p>
                  </a:txBody>
                  <a:tcPr marL="68580" marR="68580"/>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s-MX" sz="1300" b="0" kern="1200" baseline="0" dirty="0">
                          <a:solidFill>
                            <a:schemeClr val="tx1"/>
                          </a:solidFill>
                          <a:latin typeface="Arial" pitchFamily="34" charset="0"/>
                          <a:ea typeface="Verdana" panose="020B0604030504040204" pitchFamily="34" charset="0"/>
                          <a:cs typeface="Arial" pitchFamily="34" charset="0"/>
                        </a:rPr>
                        <a:t>Las versiones diseñadas con las aportaciones de los integrantes del  Sistema Estatal para Prevenir, Atender, Sancionar y Erradicar la Violencia Contra las Mujeres de 13 instrumentos normativos (Protocolos, Acuerdos, Lineamientos, Manuales de Operación) que opera la </a:t>
                      </a:r>
                      <a:r>
                        <a:rPr lang="es-MX" sz="1300" b="0" kern="1200" baseline="0" dirty="0" smtClean="0">
                          <a:solidFill>
                            <a:schemeClr val="tx1"/>
                          </a:solidFill>
                          <a:latin typeface="Arial" pitchFamily="34" charset="0"/>
                          <a:ea typeface="Verdana" panose="020B0604030504040204" pitchFamily="34" charset="0"/>
                          <a:cs typeface="Arial" pitchFamily="34" charset="0"/>
                        </a:rPr>
                        <a:t>FGE se publicaron en el POE, de la siguiente forma:</a:t>
                      </a:r>
                    </a:p>
                    <a:p>
                      <a:pPr marL="0" marR="0" lvl="0" indent="0" algn="just" defTabSz="457200" rtl="0" eaLnBrk="1" fontAlgn="auto" latinLnBrk="0" hangingPunct="1">
                        <a:lnSpc>
                          <a:spcPct val="100000"/>
                        </a:lnSpc>
                        <a:spcBef>
                          <a:spcPts val="0"/>
                        </a:spcBef>
                        <a:spcAft>
                          <a:spcPts val="0"/>
                        </a:spcAft>
                        <a:buClrTx/>
                        <a:buSzTx/>
                        <a:buFontTx/>
                        <a:buNone/>
                        <a:tabLst/>
                        <a:defRPr/>
                      </a:pPr>
                      <a:r>
                        <a:rPr lang="es-MX" sz="1300" kern="1200" dirty="0" smtClean="0">
                          <a:solidFill>
                            <a:schemeClr val="dk1"/>
                          </a:solidFill>
                          <a:effectLst/>
                          <a:latin typeface="Arial" panose="020B0604020202020204" pitchFamily="34" charset="0"/>
                          <a:ea typeface="+mn-ea"/>
                          <a:cs typeface="Arial" panose="020B0604020202020204" pitchFamily="34" charset="0"/>
                        </a:rPr>
                        <a:t>1</a:t>
                      </a:r>
                      <a:r>
                        <a:rPr lang="es-MX" sz="1300" kern="1200" dirty="0">
                          <a:solidFill>
                            <a:schemeClr val="dk1"/>
                          </a:solidFill>
                          <a:effectLst/>
                          <a:latin typeface="Arial" panose="020B0604020202020204" pitchFamily="34" charset="0"/>
                          <a:ea typeface="+mn-ea"/>
                          <a:cs typeface="Arial" panose="020B0604020202020204" pitchFamily="34" charset="0"/>
                        </a:rPr>
                        <a:t>. Acuerdo A/012/2019 por el que se abroga el similar por el que expide un nuevo protocolo de investigación del delito de </a:t>
                      </a:r>
                      <a:r>
                        <a:rPr lang="es-MX" sz="1300" kern="1200" dirty="0" err="1">
                          <a:solidFill>
                            <a:schemeClr val="dk1"/>
                          </a:solidFill>
                          <a:effectLst/>
                          <a:latin typeface="Arial" panose="020B0604020202020204" pitchFamily="34" charset="0"/>
                          <a:ea typeface="+mn-ea"/>
                          <a:cs typeface="Arial" panose="020B0604020202020204" pitchFamily="34" charset="0"/>
                        </a:rPr>
                        <a:t>feminicidio</a:t>
                      </a:r>
                      <a:r>
                        <a:rPr lang="es-MX" sz="1300" kern="1200" dirty="0">
                          <a:solidFill>
                            <a:schemeClr val="dk1"/>
                          </a:solidFill>
                          <a:effectLst/>
                          <a:latin typeface="Arial" panose="020B0604020202020204" pitchFamily="34" charset="0"/>
                          <a:ea typeface="+mn-ea"/>
                          <a:cs typeface="Arial" panose="020B0604020202020204" pitchFamily="34" charset="0"/>
                        </a:rPr>
                        <a:t> para el Estado Libre y Soberano de Puebla y se emite el Protocolo Actualizado para la Investigación del Delito de Feminicidio para el Estado Libre y Soberano de </a:t>
                      </a:r>
                      <a:r>
                        <a:rPr lang="es-MX" sz="1300" kern="1200" dirty="0" smtClean="0">
                          <a:solidFill>
                            <a:schemeClr val="dk1"/>
                          </a:solidFill>
                          <a:effectLst/>
                          <a:latin typeface="Arial" panose="020B0604020202020204" pitchFamily="34" charset="0"/>
                          <a:ea typeface="+mn-ea"/>
                          <a:cs typeface="Arial" panose="020B0604020202020204" pitchFamily="34" charset="0"/>
                        </a:rPr>
                        <a:t>Puebla,</a:t>
                      </a:r>
                      <a:r>
                        <a:rPr lang="es-MX" sz="1300" kern="1200" baseline="0" dirty="0" smtClean="0">
                          <a:solidFill>
                            <a:schemeClr val="dk1"/>
                          </a:solidFill>
                          <a:effectLst/>
                          <a:latin typeface="Arial" panose="020B0604020202020204" pitchFamily="34" charset="0"/>
                          <a:ea typeface="+mn-ea"/>
                          <a:cs typeface="Arial" panose="020B0604020202020204" pitchFamily="34" charset="0"/>
                        </a:rPr>
                        <a:t> el 13 de septiembre de 2019.</a:t>
                      </a:r>
                      <a:endParaRPr lang="es-MX" sz="1300" kern="1200" dirty="0">
                        <a:solidFill>
                          <a:schemeClr val="dk1"/>
                        </a:solidFill>
                        <a:effectLst/>
                        <a:latin typeface="Arial" panose="020B0604020202020204" pitchFamily="34" charset="0"/>
                        <a:ea typeface="+mn-ea"/>
                        <a:cs typeface="Arial" panose="020B0604020202020204" pitchFamily="34" charset="0"/>
                      </a:endParaRPr>
                    </a:p>
                    <a:p>
                      <a:pPr marL="0" indent="0" algn="just">
                        <a:buFont typeface="Arial" panose="020B0604020202020204" pitchFamily="34" charset="0"/>
                        <a:buNone/>
                      </a:pPr>
                      <a:r>
                        <a:rPr lang="es-MX" sz="1300" kern="1200" dirty="0">
                          <a:solidFill>
                            <a:schemeClr val="dk1"/>
                          </a:solidFill>
                          <a:effectLst/>
                          <a:latin typeface="Arial" panose="020B0604020202020204" pitchFamily="34" charset="0"/>
                          <a:ea typeface="+mn-ea"/>
                          <a:cs typeface="Arial" panose="020B0604020202020204" pitchFamily="34" charset="0"/>
                        </a:rPr>
                        <a:t>2.</a:t>
                      </a:r>
                      <a:r>
                        <a:rPr lang="es-MX" sz="1300" kern="1200" baseline="0" dirty="0">
                          <a:solidFill>
                            <a:schemeClr val="dk1"/>
                          </a:solidFill>
                          <a:effectLst/>
                          <a:latin typeface="Arial" panose="020B0604020202020204" pitchFamily="34" charset="0"/>
                          <a:ea typeface="+mn-ea"/>
                          <a:cs typeface="Arial" panose="020B0604020202020204" pitchFamily="34" charset="0"/>
                        </a:rPr>
                        <a:t> </a:t>
                      </a:r>
                      <a:r>
                        <a:rPr lang="es-MX" sz="1300" kern="1200" dirty="0">
                          <a:solidFill>
                            <a:schemeClr val="dk1"/>
                          </a:solidFill>
                          <a:effectLst/>
                          <a:latin typeface="Arial" panose="020B0604020202020204" pitchFamily="34" charset="0"/>
                          <a:ea typeface="+mn-ea"/>
                          <a:cs typeface="Arial" panose="020B0604020202020204" pitchFamily="34" charset="0"/>
                        </a:rPr>
                        <a:t>Acuerdo A/013/2019 por el que se abroga el similar por el que se establece el Protocolo para la Atención de Mujeres Víctimas de Delito y se emite el Protocolo Actualizado de Atención a las Mujeres Víctimas de </a:t>
                      </a:r>
                      <a:r>
                        <a:rPr lang="es-MX" sz="1300" kern="1200" dirty="0" smtClean="0">
                          <a:solidFill>
                            <a:schemeClr val="dk1"/>
                          </a:solidFill>
                          <a:effectLst/>
                          <a:latin typeface="Arial" panose="020B0604020202020204" pitchFamily="34" charset="0"/>
                          <a:ea typeface="+mn-ea"/>
                          <a:cs typeface="Arial" panose="020B0604020202020204" pitchFamily="34" charset="0"/>
                        </a:rPr>
                        <a:t>Violencia,</a:t>
                      </a:r>
                      <a:r>
                        <a:rPr lang="es-MX" sz="1300" kern="1200" baseline="0" dirty="0" smtClean="0">
                          <a:solidFill>
                            <a:schemeClr val="dk1"/>
                          </a:solidFill>
                          <a:effectLst/>
                          <a:latin typeface="Arial" panose="020B0604020202020204" pitchFamily="34" charset="0"/>
                          <a:ea typeface="+mn-ea"/>
                          <a:cs typeface="Arial" panose="020B0604020202020204" pitchFamily="34" charset="0"/>
                        </a:rPr>
                        <a:t> el 18 de septiembre de 2019.</a:t>
                      </a:r>
                      <a:endParaRPr lang="es-MX" sz="1300" kern="1200" dirty="0">
                        <a:solidFill>
                          <a:schemeClr val="dk1"/>
                        </a:solidFill>
                        <a:effectLst/>
                        <a:latin typeface="Arial" panose="020B0604020202020204" pitchFamily="34" charset="0"/>
                        <a:ea typeface="+mn-ea"/>
                        <a:cs typeface="Arial" panose="020B0604020202020204" pitchFamily="34" charset="0"/>
                      </a:endParaRPr>
                    </a:p>
                  </a:txBody>
                  <a:tcPr marL="68580" marR="68580"/>
                </a:tc>
                <a:extLst>
                  <a:ext uri="{0D108BD9-81ED-4DB2-BD59-A6C34878D82A}">
                    <a16:rowId xmlns:a16="http://schemas.microsoft.com/office/drawing/2014/main" xmlns="" val="10001"/>
                  </a:ext>
                </a:extLst>
              </a:tr>
            </a:tbl>
          </a:graphicData>
        </a:graphic>
      </p:graphicFrame>
      <p:sp>
        <p:nvSpPr>
          <p:cNvPr id="4" name="6 Rectángulo"/>
          <p:cNvSpPr/>
          <p:nvPr/>
        </p:nvSpPr>
        <p:spPr>
          <a:xfrm>
            <a:off x="6577243" y="362080"/>
            <a:ext cx="4112023" cy="400110"/>
          </a:xfrm>
          <a:prstGeom prst="rect">
            <a:avLst/>
          </a:prstGeom>
          <a:noFill/>
        </p:spPr>
        <p:txBody>
          <a:bodyPr wrap="none" lIns="91440" tIns="45720" rIns="91440" bIns="45720">
            <a:spAutoFit/>
          </a:bodyPr>
          <a:lstStyle/>
          <a:p>
            <a:pPr algn="ctr"/>
            <a:r>
              <a:rPr lang="es-MX" sz="2000" b="1" dirty="0">
                <a:solidFill>
                  <a:schemeClr val="accent1">
                    <a:lumMod val="50000"/>
                  </a:schemeClr>
                </a:solidFill>
                <a:latin typeface="Verdana" pitchFamily="34" charset="0"/>
                <a:ea typeface="Verdana" pitchFamily="34" charset="0"/>
                <a:cs typeface="Verdana" pitchFamily="34" charset="0"/>
              </a:rPr>
              <a:t>MEDIDAS DE PREVENCIÓN </a:t>
            </a:r>
          </a:p>
        </p:txBody>
      </p:sp>
      <p:pic>
        <p:nvPicPr>
          <p:cNvPr id="5" name="Imagen 4"/>
          <p:cNvPicPr/>
          <p:nvPr/>
        </p:nvPicPr>
        <p:blipFill>
          <a:blip r:embed="rId2" cstate="print">
            <a:extLst>
              <a:ext uri="{28A0092B-C50C-407E-A947-70E740481C1C}">
                <a14:useLocalDpi xmlns:a14="http://schemas.microsoft.com/office/drawing/2010/main" val="0"/>
              </a:ext>
            </a:extLst>
          </a:blip>
          <a:stretch>
            <a:fillRect/>
          </a:stretch>
        </p:blipFill>
        <p:spPr bwMode="auto">
          <a:xfrm>
            <a:off x="822568" y="0"/>
            <a:ext cx="1044575" cy="1044575"/>
          </a:xfrm>
          <a:prstGeom prst="rect">
            <a:avLst/>
          </a:prstGeom>
          <a:noFill/>
          <a:ln>
            <a:noFill/>
          </a:ln>
        </p:spPr>
      </p:pic>
    </p:spTree>
    <p:extLst>
      <p:ext uri="{BB962C8B-B14F-4D97-AF65-F5344CB8AC3E}">
        <p14:creationId xmlns:p14="http://schemas.microsoft.com/office/powerpoint/2010/main" val="202751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CuadroTexto"/>
          <p:cNvSpPr txBox="1"/>
          <p:nvPr/>
        </p:nvSpPr>
        <p:spPr>
          <a:xfrm>
            <a:off x="1894332" y="1080679"/>
            <a:ext cx="8366760" cy="2246769"/>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XVII. Garantizar el conocimiento, implementación, evaluación y mejora del Protocolo de Atención Integral de Casos de Violencia contra las Mujeres en los Ámbitos Municipal y Estatal Basado en la NOM 046-SSA2-2005 en el Estado de Puebla; el Protocolo para la investigación, preparación a juicio y juicio de los delitos en materia de Trata de Personas en Puebla; el Protocolo de Investigación del Delito de Feminicidio para el Estado Libre y Soberano de Puebla en el Sistema Penal Acusatorio; el Protocolo de Investigación de Delitos Sexuales; el Protocolo de Operación para atender la Violencia contra las Mujeres en el Estado de Puebla, así como desarrollar estrategias de comunicación e información para el personal de las dependencias, organizaciones de la sociedad civil y personas que atiendan o trabajen directamente con mujeres víctimas de violencia.</a:t>
            </a:r>
          </a:p>
        </p:txBody>
      </p:sp>
      <p:graphicFrame>
        <p:nvGraphicFramePr>
          <p:cNvPr id="3" name="8 Tabla"/>
          <p:cNvGraphicFramePr>
            <a:graphicFrameLocks noGrp="1"/>
          </p:cNvGraphicFramePr>
          <p:nvPr>
            <p:extLst>
              <p:ext uri="{D42A27DB-BD31-4B8C-83A1-F6EECF244321}">
                <p14:modId xmlns:p14="http://schemas.microsoft.com/office/powerpoint/2010/main" val="3744181265"/>
              </p:ext>
            </p:extLst>
          </p:nvPr>
        </p:nvGraphicFramePr>
        <p:xfrm>
          <a:off x="1948874" y="3327448"/>
          <a:ext cx="8312218" cy="3379015"/>
        </p:xfrm>
        <a:graphic>
          <a:graphicData uri="http://schemas.openxmlformats.org/drawingml/2006/table">
            <a:tbl>
              <a:tblPr firstRow="1" bandRow="1">
                <a:tableStyleId>{073A0DAA-6AF3-43AB-8588-CEC1D06C72B9}</a:tableStyleId>
              </a:tblPr>
              <a:tblGrid>
                <a:gridCol w="675018">
                  <a:extLst>
                    <a:ext uri="{9D8B030D-6E8A-4147-A177-3AD203B41FA5}">
                      <a16:colId xmlns="" xmlns:a16="http://schemas.microsoft.com/office/drawing/2014/main" val="20001"/>
                    </a:ext>
                  </a:extLst>
                </a:gridCol>
                <a:gridCol w="1817479">
                  <a:extLst>
                    <a:ext uri="{9D8B030D-6E8A-4147-A177-3AD203B41FA5}">
                      <a16:colId xmlns="" xmlns:a16="http://schemas.microsoft.com/office/drawing/2014/main" val="20000"/>
                    </a:ext>
                  </a:extLst>
                </a:gridCol>
                <a:gridCol w="5819721">
                  <a:extLst>
                    <a:ext uri="{9D8B030D-6E8A-4147-A177-3AD203B41FA5}">
                      <a16:colId xmlns="" xmlns:a16="http://schemas.microsoft.com/office/drawing/2014/main" val="20002"/>
                    </a:ext>
                  </a:extLst>
                </a:gridCol>
              </a:tblGrid>
              <a:tr h="529135">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chemeClr val="accent1">
                        <a:lumMod val="50000"/>
                      </a:schemeClr>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a:t>
                      </a:r>
                      <a:r>
                        <a:rPr lang="es-MX" sz="1400" baseline="0" dirty="0" smtClean="0">
                          <a:solidFill>
                            <a:schemeClr val="bg1"/>
                          </a:solidFill>
                          <a:latin typeface="Arial" pitchFamily="34" charset="0"/>
                          <a:cs typeface="Arial" pitchFamily="34" charset="0"/>
                        </a:rPr>
                        <a:t>cumplido</a:t>
                      </a:r>
                      <a:r>
                        <a:rPr lang="es-MX" sz="1400" baseline="0" dirty="0">
                          <a:solidFill>
                            <a:schemeClr val="bg1"/>
                          </a:solidFill>
                          <a:latin typeface="Arial" pitchFamily="34" charset="0"/>
                          <a:cs typeface="Arial" pitchFamily="34" charset="0"/>
                        </a:rPr>
                        <a:t>)</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extLst>
                  <a:ext uri="{0D108BD9-81ED-4DB2-BD59-A6C34878D82A}">
                    <a16:rowId xmlns="" xmlns:a16="http://schemas.microsoft.com/office/drawing/2014/main" val="10000"/>
                  </a:ext>
                </a:extLst>
              </a:tr>
              <a:tr h="215781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400" b="1" kern="1200" dirty="0">
                          <a:solidFill>
                            <a:schemeClr val="tx1"/>
                          </a:solidFill>
                          <a:latin typeface="Arial" pitchFamily="34" charset="0"/>
                          <a:ea typeface="Verdana" panose="020B0604030504040204" pitchFamily="34" charset="0"/>
                          <a:cs typeface="Arial" pitchFamily="34" charset="0"/>
                        </a:rPr>
                        <a:t>Publicar los protocolos en el Periódico Oficial del Estado.</a:t>
                      </a:r>
                    </a:p>
                  </a:txBody>
                  <a:tcPr marL="68580" marR="68580"/>
                </a:tc>
                <a:tc>
                  <a:txBody>
                    <a:bodyPr/>
                    <a:lstStyle/>
                    <a:p>
                      <a:pPr marL="0" indent="0" algn="just">
                        <a:buFont typeface="Arial" panose="020B0604020202020204" pitchFamily="34" charset="0"/>
                        <a:buNone/>
                      </a:pPr>
                      <a:r>
                        <a:rPr lang="es-MX" sz="1200" b="0" kern="1200" dirty="0">
                          <a:solidFill>
                            <a:schemeClr val="dk1"/>
                          </a:solidFill>
                          <a:effectLst/>
                          <a:latin typeface="Arial" panose="020B0604020202020204" pitchFamily="34" charset="0"/>
                          <a:ea typeface="+mn-ea"/>
                          <a:cs typeface="Arial" panose="020B0604020202020204" pitchFamily="34" charset="0"/>
                        </a:rPr>
                        <a:t>3. Acuerdo A/014/2019 por el que se abroga el similar por el que actualiza la versión del Protocolo para la Emisión de Órdenes de Protección de Mujeres y Niñas Víctimas de Violencia de la Fiscalía General del Estado Libre y Soberano de Puebla y se emite el Protocolo Actualizado para la Emisión de Órdenes de Protección para Mujeres y Niñas Víctimas de </a:t>
                      </a:r>
                      <a:r>
                        <a:rPr lang="es-MX" sz="1200" b="0" kern="1200" dirty="0" smtClean="0">
                          <a:solidFill>
                            <a:schemeClr val="dk1"/>
                          </a:solidFill>
                          <a:effectLst/>
                          <a:latin typeface="Arial" panose="020B0604020202020204" pitchFamily="34" charset="0"/>
                          <a:ea typeface="+mn-ea"/>
                          <a:cs typeface="Arial" panose="020B0604020202020204" pitchFamily="34" charset="0"/>
                        </a:rPr>
                        <a:t>Violencia,</a:t>
                      </a:r>
                      <a:r>
                        <a:rPr lang="es-MX" sz="1200" b="0" kern="1200" baseline="0" dirty="0" smtClean="0">
                          <a:solidFill>
                            <a:schemeClr val="dk1"/>
                          </a:solidFill>
                          <a:effectLst/>
                          <a:latin typeface="Arial" panose="020B0604020202020204" pitchFamily="34" charset="0"/>
                          <a:ea typeface="+mn-ea"/>
                          <a:cs typeface="Arial" panose="020B0604020202020204" pitchFamily="34" charset="0"/>
                        </a:rPr>
                        <a:t> el 26 de septiembre de 2019.</a:t>
                      </a:r>
                      <a:endParaRPr lang="es-MX" sz="1200" b="0" i="1" kern="1200" dirty="0">
                        <a:solidFill>
                          <a:schemeClr val="dk1"/>
                        </a:solidFill>
                        <a:effectLst/>
                        <a:latin typeface="Arial" panose="020B060402020202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200" b="0" kern="1200" dirty="0">
                          <a:solidFill>
                            <a:schemeClr val="dk1"/>
                          </a:solidFill>
                          <a:effectLst/>
                          <a:latin typeface="Arial" panose="020B0604020202020204" pitchFamily="34" charset="0"/>
                          <a:ea typeface="+mn-ea"/>
                          <a:cs typeface="Arial" panose="020B0604020202020204" pitchFamily="34" charset="0"/>
                        </a:rPr>
                        <a:t>4. Acuerdo A/015/2019 por el que se abroga el Protocolo para Proteger y Asistir a Víctimas de Trata de Personas en el Estado de Puebla y se emite el Protocolo Actualizado para Proteger y Asistir a Víctimas de Trata de Personas en el Estado de </a:t>
                      </a:r>
                      <a:r>
                        <a:rPr lang="es-MX" sz="1200" b="0" kern="1200" dirty="0" smtClean="0">
                          <a:solidFill>
                            <a:schemeClr val="dk1"/>
                          </a:solidFill>
                          <a:effectLst/>
                          <a:latin typeface="Arial" panose="020B0604020202020204" pitchFamily="34" charset="0"/>
                          <a:ea typeface="+mn-ea"/>
                          <a:cs typeface="Arial" panose="020B0604020202020204" pitchFamily="34" charset="0"/>
                        </a:rPr>
                        <a:t>Puebla,</a:t>
                      </a:r>
                      <a:r>
                        <a:rPr lang="es-MX" sz="1200" b="0" kern="1200" baseline="0" dirty="0" smtClean="0">
                          <a:solidFill>
                            <a:schemeClr val="dk1"/>
                          </a:solidFill>
                          <a:effectLst/>
                          <a:latin typeface="Arial" panose="020B0604020202020204" pitchFamily="34" charset="0"/>
                          <a:ea typeface="+mn-ea"/>
                          <a:cs typeface="Arial" panose="020B0604020202020204" pitchFamily="34" charset="0"/>
                        </a:rPr>
                        <a:t> el 26 de septiembre de 2019.</a:t>
                      </a:r>
                      <a:endParaRPr lang="es-MX" sz="1200" b="0" i="1" kern="1200" dirty="0" smtClean="0">
                        <a:solidFill>
                          <a:schemeClr val="dk1"/>
                        </a:solidFill>
                        <a:effectLst/>
                        <a:latin typeface="Arial" panose="020B060402020202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200" b="0" i="1" kern="1200" dirty="0" smtClean="0">
                          <a:solidFill>
                            <a:schemeClr val="dk1"/>
                          </a:solidFill>
                          <a:effectLst/>
                          <a:latin typeface="Arial" panose="020B0604020202020204" pitchFamily="34" charset="0"/>
                          <a:ea typeface="+mn-ea"/>
                          <a:cs typeface="Arial" panose="020B0604020202020204" pitchFamily="34" charset="0"/>
                        </a:rPr>
                        <a:t>5</a:t>
                      </a:r>
                      <a:r>
                        <a:rPr lang="es-MX" sz="1200" b="0" kern="1200" dirty="0" smtClean="0">
                          <a:solidFill>
                            <a:schemeClr val="dk1"/>
                          </a:solidFill>
                          <a:effectLst/>
                          <a:latin typeface="Arial" panose="020B0604020202020204" pitchFamily="34" charset="0"/>
                          <a:ea typeface="+mn-ea"/>
                          <a:cs typeface="Arial" panose="020B0604020202020204" pitchFamily="34" charset="0"/>
                        </a:rPr>
                        <a:t>. </a:t>
                      </a:r>
                      <a:r>
                        <a:rPr lang="es-MX" sz="1200" b="0" kern="1200" dirty="0">
                          <a:solidFill>
                            <a:schemeClr val="dk1"/>
                          </a:solidFill>
                          <a:effectLst/>
                          <a:latin typeface="Arial" panose="020B0604020202020204" pitchFamily="34" charset="0"/>
                          <a:ea typeface="+mn-ea"/>
                          <a:cs typeface="Arial" panose="020B0604020202020204" pitchFamily="34" charset="0"/>
                        </a:rPr>
                        <a:t>Acuerdo A/016/2019 por el que se abroga el similar por el que expide el Protocolo para la investigación, preparación a juicio y juicio de los delitos en materia de trata de personas para el Estado Libre y Soberano de Puebla y se emite Protocolo Actualizado para la investigación, preparación a juicio y juicio de los delitos en materia de trata de personas para el Estado Libre y Soberano de </a:t>
                      </a:r>
                      <a:r>
                        <a:rPr lang="es-MX" sz="1200" b="0" kern="1200" dirty="0" smtClean="0">
                          <a:solidFill>
                            <a:schemeClr val="dk1"/>
                          </a:solidFill>
                          <a:effectLst/>
                          <a:latin typeface="Arial" panose="020B0604020202020204" pitchFamily="34" charset="0"/>
                          <a:ea typeface="+mn-ea"/>
                          <a:cs typeface="Arial" panose="020B0604020202020204" pitchFamily="34" charset="0"/>
                        </a:rPr>
                        <a:t>Puebla,</a:t>
                      </a:r>
                      <a:r>
                        <a:rPr lang="es-MX" sz="1200" b="0" kern="1200" baseline="0" dirty="0" smtClean="0">
                          <a:solidFill>
                            <a:schemeClr val="dk1"/>
                          </a:solidFill>
                          <a:effectLst/>
                          <a:latin typeface="Arial" panose="020B0604020202020204" pitchFamily="34" charset="0"/>
                          <a:ea typeface="+mn-ea"/>
                          <a:cs typeface="Arial" panose="020B0604020202020204" pitchFamily="34" charset="0"/>
                        </a:rPr>
                        <a:t> el 18 de septiembre de 2019</a:t>
                      </a:r>
                      <a:r>
                        <a:rPr lang="es-MX" sz="1300" b="0" kern="1200" baseline="0" dirty="0" smtClean="0">
                          <a:solidFill>
                            <a:schemeClr val="dk1"/>
                          </a:solidFill>
                          <a:effectLst/>
                          <a:latin typeface="Arial" panose="020B0604020202020204" pitchFamily="34" charset="0"/>
                          <a:ea typeface="+mn-ea"/>
                          <a:cs typeface="Arial" panose="020B0604020202020204" pitchFamily="34" charset="0"/>
                        </a:rPr>
                        <a:t>.</a:t>
                      </a:r>
                      <a:endParaRPr lang="es-MX" sz="1300" b="0" kern="1200" dirty="0">
                        <a:solidFill>
                          <a:schemeClr val="dk1"/>
                        </a:solidFill>
                        <a:effectLst/>
                        <a:latin typeface="Arial" panose="020B0604020202020204" pitchFamily="34" charset="0"/>
                        <a:ea typeface="+mn-ea"/>
                        <a:cs typeface="Arial" panose="020B0604020202020204" pitchFamily="34" charset="0"/>
                      </a:endParaRPr>
                    </a:p>
                  </a:txBody>
                  <a:tcPr marL="68580" marR="68580"/>
                </a:tc>
                <a:extLst>
                  <a:ext uri="{0D108BD9-81ED-4DB2-BD59-A6C34878D82A}">
                    <a16:rowId xmlns="" xmlns:a16="http://schemas.microsoft.com/office/drawing/2014/main" val="10001"/>
                  </a:ext>
                </a:extLst>
              </a:tr>
            </a:tbl>
          </a:graphicData>
        </a:graphic>
      </p:graphicFrame>
      <p:sp>
        <p:nvSpPr>
          <p:cNvPr id="4" name="6 Rectángulo"/>
          <p:cNvSpPr/>
          <p:nvPr/>
        </p:nvSpPr>
        <p:spPr>
          <a:xfrm>
            <a:off x="6555978" y="552728"/>
            <a:ext cx="4112023" cy="400110"/>
          </a:xfrm>
          <a:prstGeom prst="rect">
            <a:avLst/>
          </a:prstGeom>
          <a:noFill/>
        </p:spPr>
        <p:txBody>
          <a:bodyPr wrap="none" lIns="91440" tIns="45720" rIns="91440" bIns="45720">
            <a:spAutoFit/>
          </a:bodyPr>
          <a:lstStyle/>
          <a:p>
            <a:pPr algn="ctr"/>
            <a:r>
              <a:rPr lang="es-MX" sz="2000" b="1" dirty="0">
                <a:solidFill>
                  <a:schemeClr val="accent1">
                    <a:lumMod val="50000"/>
                  </a:schemeClr>
                </a:solidFill>
                <a:latin typeface="Verdana" pitchFamily="34" charset="0"/>
                <a:ea typeface="Verdana" pitchFamily="34" charset="0"/>
                <a:cs typeface="Verdana" pitchFamily="34" charset="0"/>
              </a:rPr>
              <a:t>MEDIDAS DE PREVENCIÓN </a:t>
            </a:r>
          </a:p>
        </p:txBody>
      </p:sp>
      <p:pic>
        <p:nvPicPr>
          <p:cNvPr id="5" name="Imagen 4"/>
          <p:cNvPicPr/>
          <p:nvPr/>
        </p:nvPicPr>
        <p:blipFill>
          <a:blip r:embed="rId2" cstate="print">
            <a:extLst>
              <a:ext uri="{28A0092B-C50C-407E-A947-70E740481C1C}">
                <a14:useLocalDpi xmlns:a14="http://schemas.microsoft.com/office/drawing/2010/main" val="0"/>
              </a:ext>
            </a:extLst>
          </a:blip>
          <a:stretch>
            <a:fillRect/>
          </a:stretch>
        </p:blipFill>
        <p:spPr bwMode="auto">
          <a:xfrm>
            <a:off x="801303" y="190648"/>
            <a:ext cx="1044575" cy="1044575"/>
          </a:xfrm>
          <a:prstGeom prst="rect">
            <a:avLst/>
          </a:prstGeom>
          <a:noFill/>
          <a:ln>
            <a:noFill/>
          </a:ln>
        </p:spPr>
      </p:pic>
    </p:spTree>
    <p:extLst>
      <p:ext uri="{BB962C8B-B14F-4D97-AF65-F5344CB8AC3E}">
        <p14:creationId xmlns:p14="http://schemas.microsoft.com/office/powerpoint/2010/main" val="693032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CuadroTexto"/>
          <p:cNvSpPr txBox="1"/>
          <p:nvPr/>
        </p:nvSpPr>
        <p:spPr>
          <a:xfrm>
            <a:off x="1845878" y="1036077"/>
            <a:ext cx="8366760" cy="2246769"/>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XVII. Garantizar el conocimiento, implementación, evaluación y mejora del Protocolo de Atención Integral de Casos de Violencia contra las Mujeres en los Ámbitos Municipal y Estatal Basado en la NOM 046-SSA2-2005 en el Estado de Puebla; el Protocolo para la investigación, preparación a juicio y juicio de los delitos en materia de Trata de Personas en Puebla; el Protocolo de Investigación del Delito de Feminicidio para el Estado Libre y Soberano de Puebla en el Sistema Penal Acusatorio; el Protocolo de Investigación de Delitos Sexuales; el Protocolo de Operación para atender la Violencia contra las Mujeres en el Estado de Puebla, así como desarrollar estrategias de comunicación e información para el personal de las dependencias, organizaciones de la sociedad civil y personas que atiendan o trabajen directamente con mujeres víctimas de violencia.</a:t>
            </a:r>
          </a:p>
        </p:txBody>
      </p:sp>
      <p:graphicFrame>
        <p:nvGraphicFramePr>
          <p:cNvPr id="3" name="8 Tabla"/>
          <p:cNvGraphicFramePr>
            <a:graphicFrameLocks noGrp="1"/>
          </p:cNvGraphicFramePr>
          <p:nvPr>
            <p:extLst>
              <p:ext uri="{D42A27DB-BD31-4B8C-83A1-F6EECF244321}">
                <p14:modId xmlns:p14="http://schemas.microsoft.com/office/powerpoint/2010/main" val="3591278276"/>
              </p:ext>
            </p:extLst>
          </p:nvPr>
        </p:nvGraphicFramePr>
        <p:xfrm>
          <a:off x="1845877" y="3311346"/>
          <a:ext cx="8415213" cy="3363775"/>
        </p:xfrm>
        <a:graphic>
          <a:graphicData uri="http://schemas.openxmlformats.org/drawingml/2006/table">
            <a:tbl>
              <a:tblPr firstRow="1" bandRow="1">
                <a:tableStyleId>{073A0DAA-6AF3-43AB-8588-CEC1D06C72B9}</a:tableStyleId>
              </a:tblPr>
              <a:tblGrid>
                <a:gridCol w="683382">
                  <a:extLst>
                    <a:ext uri="{9D8B030D-6E8A-4147-A177-3AD203B41FA5}">
                      <a16:colId xmlns="" xmlns:a16="http://schemas.microsoft.com/office/drawing/2014/main" val="20001"/>
                    </a:ext>
                  </a:extLst>
                </a:gridCol>
                <a:gridCol w="1650855">
                  <a:extLst>
                    <a:ext uri="{9D8B030D-6E8A-4147-A177-3AD203B41FA5}">
                      <a16:colId xmlns="" xmlns:a16="http://schemas.microsoft.com/office/drawing/2014/main" val="20000"/>
                    </a:ext>
                  </a:extLst>
                </a:gridCol>
                <a:gridCol w="6080976">
                  <a:extLst>
                    <a:ext uri="{9D8B030D-6E8A-4147-A177-3AD203B41FA5}">
                      <a16:colId xmlns="" xmlns:a16="http://schemas.microsoft.com/office/drawing/2014/main" val="20002"/>
                    </a:ext>
                  </a:extLst>
                </a:gridCol>
              </a:tblGrid>
              <a:tr h="529135">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chemeClr val="accent1">
                        <a:lumMod val="50000"/>
                      </a:schemeClr>
                    </a:solidFill>
                  </a:tcPr>
                </a:tc>
                <a:tc>
                  <a:txBody>
                    <a:bodyPr/>
                    <a:lstStyle/>
                    <a:p>
                      <a:pPr algn="ctr"/>
                      <a:r>
                        <a:rPr lang="es-MX" sz="1200" dirty="0">
                          <a:solidFill>
                            <a:schemeClr val="bg1"/>
                          </a:solidFill>
                          <a:latin typeface="Arial" pitchFamily="34" charset="0"/>
                          <a:cs typeface="Arial" pitchFamily="34" charset="0"/>
                        </a:rPr>
                        <a:t>ACCIÓN</a:t>
                      </a:r>
                      <a:r>
                        <a:rPr lang="es-MX" sz="1200" baseline="0" dirty="0">
                          <a:solidFill>
                            <a:schemeClr val="bg1"/>
                          </a:solidFill>
                          <a:latin typeface="Arial" pitchFamily="34" charset="0"/>
                          <a:cs typeface="Arial" pitchFamily="34" charset="0"/>
                        </a:rPr>
                        <a:t> ESPECÍFICA</a:t>
                      </a:r>
                      <a:endParaRPr lang="es-MX" sz="1200" dirty="0">
                        <a:solidFill>
                          <a:schemeClr val="bg1"/>
                        </a:solidFill>
                        <a:latin typeface="Arial" pitchFamily="34" charset="0"/>
                        <a:cs typeface="Arial" pitchFamily="34" charset="0"/>
                      </a:endParaRPr>
                    </a:p>
                  </a:txBody>
                  <a:tcPr marL="68580" marR="68580" anchor="ctr">
                    <a:solidFill>
                      <a:schemeClr val="accent1">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a:solidFill>
                            <a:schemeClr val="bg1"/>
                          </a:solidFill>
                          <a:latin typeface="Arial" pitchFamily="34" charset="0"/>
                          <a:cs typeface="Arial" pitchFamily="34" charset="0"/>
                        </a:rPr>
                        <a:t>DESCRIPCIÓN</a:t>
                      </a:r>
                      <a:r>
                        <a:rPr lang="es-MX" sz="1200" baseline="0" dirty="0">
                          <a:solidFill>
                            <a:schemeClr val="bg1"/>
                          </a:solidFill>
                          <a:latin typeface="Arial" pitchFamily="34" charset="0"/>
                          <a:cs typeface="Arial" pitchFamily="34" charset="0"/>
                        </a:rPr>
                        <a:t> DEL AVANCE (</a:t>
                      </a:r>
                      <a:r>
                        <a:rPr lang="es-MX" sz="1200" baseline="0" dirty="0" smtClean="0">
                          <a:solidFill>
                            <a:schemeClr val="bg1"/>
                          </a:solidFill>
                          <a:latin typeface="Arial" pitchFamily="34" charset="0"/>
                          <a:cs typeface="Arial" pitchFamily="34" charset="0"/>
                        </a:rPr>
                        <a:t>cumplido</a:t>
                      </a:r>
                      <a:r>
                        <a:rPr lang="es-MX" sz="1200" baseline="0" dirty="0">
                          <a:solidFill>
                            <a:schemeClr val="bg1"/>
                          </a:solidFill>
                          <a:latin typeface="Arial" pitchFamily="34" charset="0"/>
                          <a:cs typeface="Arial" pitchFamily="34" charset="0"/>
                        </a:rPr>
                        <a:t>)</a:t>
                      </a:r>
                      <a:endParaRPr lang="es-MX" sz="1200" dirty="0">
                        <a:solidFill>
                          <a:schemeClr val="bg1"/>
                        </a:solidFill>
                        <a:latin typeface="Arial" pitchFamily="34" charset="0"/>
                        <a:cs typeface="Arial" pitchFamily="34" charset="0"/>
                      </a:endParaRPr>
                    </a:p>
                  </a:txBody>
                  <a:tcPr marL="68580" marR="68580" anchor="ctr">
                    <a:solidFill>
                      <a:schemeClr val="accent1">
                        <a:lumMod val="50000"/>
                      </a:schemeClr>
                    </a:solidFill>
                  </a:tcPr>
                </a:tc>
                <a:extLst>
                  <a:ext uri="{0D108BD9-81ED-4DB2-BD59-A6C34878D82A}">
                    <a16:rowId xmlns="" xmlns:a16="http://schemas.microsoft.com/office/drawing/2014/main" val="10000"/>
                  </a:ext>
                </a:extLst>
              </a:tr>
              <a:tr h="215781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200" b="1" kern="1200" dirty="0">
                          <a:solidFill>
                            <a:schemeClr val="tx1"/>
                          </a:solidFill>
                          <a:latin typeface="Arial" pitchFamily="34" charset="0"/>
                          <a:ea typeface="Verdana" panose="020B0604030504040204" pitchFamily="34" charset="0"/>
                          <a:cs typeface="Arial" pitchFamily="34" charset="0"/>
                        </a:rPr>
                        <a:t>Publicar los protocolos en el Periódico Oficial del Estado.</a:t>
                      </a:r>
                    </a:p>
                  </a:txBody>
                  <a:tcPr marL="68580" marR="68580"/>
                </a:tc>
                <a:tc>
                  <a:txBody>
                    <a:bodyPr/>
                    <a:lstStyle/>
                    <a:p>
                      <a:pPr marL="0" indent="0" algn="just">
                        <a:buFont typeface="Arial" panose="020B0604020202020204" pitchFamily="34" charset="0"/>
                        <a:buNone/>
                      </a:pPr>
                      <a:r>
                        <a:rPr lang="es-MX" sz="1200" kern="1200" dirty="0">
                          <a:solidFill>
                            <a:schemeClr val="dk1"/>
                          </a:solidFill>
                          <a:effectLst/>
                          <a:latin typeface="Arial" panose="020B0604020202020204" pitchFamily="34" charset="0"/>
                          <a:ea typeface="+mn-ea"/>
                          <a:cs typeface="Arial" panose="020B0604020202020204" pitchFamily="34" charset="0"/>
                        </a:rPr>
                        <a:t>6. Acuerdo A/017/2019 por el que se abroga el similar por el que se expide el Protocolo ALBA para el Estado de Puebla y se emite el Protocolo ALBA Actualizado para el Estado de </a:t>
                      </a:r>
                      <a:r>
                        <a:rPr lang="es-MX" sz="1200" kern="1200" dirty="0" smtClean="0">
                          <a:solidFill>
                            <a:schemeClr val="dk1"/>
                          </a:solidFill>
                          <a:effectLst/>
                          <a:latin typeface="Arial" panose="020B0604020202020204" pitchFamily="34" charset="0"/>
                          <a:ea typeface="+mn-ea"/>
                          <a:cs typeface="Arial" panose="020B0604020202020204" pitchFamily="34" charset="0"/>
                        </a:rPr>
                        <a:t>Puebla,</a:t>
                      </a:r>
                      <a:r>
                        <a:rPr lang="es-MX" sz="1200" kern="1200" baseline="0" dirty="0" smtClean="0">
                          <a:solidFill>
                            <a:schemeClr val="dk1"/>
                          </a:solidFill>
                          <a:effectLst/>
                          <a:latin typeface="Arial" panose="020B0604020202020204" pitchFamily="34" charset="0"/>
                          <a:ea typeface="+mn-ea"/>
                          <a:cs typeface="Arial" panose="020B0604020202020204" pitchFamily="34" charset="0"/>
                        </a:rPr>
                        <a:t> el 19 de septiembre de 2019.</a:t>
                      </a:r>
                      <a:endParaRPr lang="es-MX" sz="1200" kern="1200" dirty="0">
                        <a:solidFill>
                          <a:schemeClr val="dk1"/>
                        </a:solidFill>
                        <a:effectLst/>
                        <a:latin typeface="Arial" panose="020B060402020202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200" kern="1200" dirty="0">
                          <a:solidFill>
                            <a:schemeClr val="dk1"/>
                          </a:solidFill>
                          <a:effectLst/>
                          <a:latin typeface="Arial" panose="020B0604020202020204" pitchFamily="34" charset="0"/>
                          <a:ea typeface="+mn-ea"/>
                          <a:cs typeface="Arial" panose="020B0604020202020204" pitchFamily="34" charset="0"/>
                        </a:rPr>
                        <a:t>7. Acuerdo A/18/2019 por que se abroga el similar por el que se expide el Protocolo de Actuación en la Investigación de Delitos Sexuales y se emite el Protocolo Actualizado de Actuación en la Investigación de Delitos </a:t>
                      </a:r>
                      <a:r>
                        <a:rPr lang="es-MX" sz="1200" kern="1200" dirty="0" smtClean="0">
                          <a:solidFill>
                            <a:schemeClr val="dk1"/>
                          </a:solidFill>
                          <a:effectLst/>
                          <a:latin typeface="Arial" panose="020B0604020202020204" pitchFamily="34" charset="0"/>
                          <a:ea typeface="+mn-ea"/>
                          <a:cs typeface="Arial" panose="020B0604020202020204" pitchFamily="34" charset="0"/>
                        </a:rPr>
                        <a:t>Sexuales,</a:t>
                      </a:r>
                      <a:r>
                        <a:rPr lang="es-MX" sz="1200" kern="1200" baseline="0" dirty="0" smtClean="0">
                          <a:solidFill>
                            <a:schemeClr val="dk1"/>
                          </a:solidFill>
                          <a:effectLst/>
                          <a:latin typeface="Arial" panose="020B0604020202020204" pitchFamily="34" charset="0"/>
                          <a:ea typeface="+mn-ea"/>
                          <a:cs typeface="Arial" panose="020B0604020202020204" pitchFamily="34" charset="0"/>
                        </a:rPr>
                        <a:t> el 19 de septiembre de 2019</a:t>
                      </a:r>
                      <a:r>
                        <a:rPr lang="es-MX" sz="1200" kern="1200" dirty="0" smtClean="0">
                          <a:solidFill>
                            <a:schemeClr val="dk1"/>
                          </a:solidFill>
                          <a:effectLst/>
                          <a:latin typeface="Arial" panose="020B0604020202020204" pitchFamily="34" charset="0"/>
                          <a:ea typeface="+mn-ea"/>
                          <a:cs typeface="Arial" panose="020B0604020202020204" pitchFamily="34" charset="0"/>
                        </a:rPr>
                        <a:t>.</a:t>
                      </a:r>
                      <a:endParaRPr lang="es-MX" sz="1200" kern="1200" dirty="0">
                        <a:solidFill>
                          <a:schemeClr val="dk1"/>
                        </a:solidFill>
                        <a:effectLst/>
                        <a:latin typeface="Arial" panose="020B0604020202020204" pitchFamily="34" charset="0"/>
                        <a:ea typeface="+mn-ea"/>
                        <a:cs typeface="Arial" panose="020B0604020202020204" pitchFamily="34" charset="0"/>
                      </a:endParaRPr>
                    </a:p>
                    <a:p>
                      <a:pPr marL="0" indent="0" algn="just">
                        <a:buFont typeface="Arial" panose="020B0604020202020204" pitchFamily="34" charset="0"/>
                        <a:buNone/>
                      </a:pPr>
                      <a:r>
                        <a:rPr lang="es-MX" sz="1200" kern="1200" dirty="0">
                          <a:solidFill>
                            <a:schemeClr val="dk1"/>
                          </a:solidFill>
                          <a:effectLst/>
                          <a:latin typeface="Arial" panose="020B0604020202020204" pitchFamily="34" charset="0"/>
                          <a:ea typeface="+mn-ea"/>
                          <a:cs typeface="Arial" panose="020B0604020202020204" pitchFamily="34" charset="0"/>
                        </a:rPr>
                        <a:t>8.</a:t>
                      </a:r>
                      <a:r>
                        <a:rPr lang="es-MX" sz="1200" kern="1200" baseline="0" dirty="0">
                          <a:solidFill>
                            <a:schemeClr val="dk1"/>
                          </a:solidFill>
                          <a:effectLst/>
                          <a:latin typeface="Arial" panose="020B0604020202020204" pitchFamily="34" charset="0"/>
                          <a:ea typeface="+mn-ea"/>
                          <a:cs typeface="Arial" panose="020B0604020202020204" pitchFamily="34" charset="0"/>
                        </a:rPr>
                        <a:t> </a:t>
                      </a:r>
                      <a:r>
                        <a:rPr lang="es-MX" sz="1200" kern="1200" dirty="0">
                          <a:solidFill>
                            <a:schemeClr val="dk1"/>
                          </a:solidFill>
                          <a:effectLst/>
                          <a:latin typeface="Arial" panose="020B0604020202020204" pitchFamily="34" charset="0"/>
                          <a:ea typeface="+mn-ea"/>
                          <a:cs typeface="Arial" panose="020B0604020202020204" pitchFamily="34" charset="0"/>
                        </a:rPr>
                        <a:t>Acuerdo A/019/2019 por el que se emiten </a:t>
                      </a:r>
                      <a:r>
                        <a:rPr lang="es-MX" sz="1200" kern="1200" dirty="0" smtClean="0">
                          <a:solidFill>
                            <a:schemeClr val="dk1"/>
                          </a:solidFill>
                          <a:effectLst/>
                          <a:latin typeface="Arial" panose="020B0604020202020204" pitchFamily="34" charset="0"/>
                          <a:ea typeface="+mn-ea"/>
                          <a:cs typeface="Arial" panose="020B0604020202020204" pitchFamily="34" charset="0"/>
                        </a:rPr>
                        <a:t>los </a:t>
                      </a:r>
                      <a:r>
                        <a:rPr lang="es-MX" sz="1200" kern="1200" dirty="0">
                          <a:solidFill>
                            <a:schemeClr val="dk1"/>
                          </a:solidFill>
                          <a:effectLst/>
                          <a:latin typeface="Arial" panose="020B0604020202020204" pitchFamily="34" charset="0"/>
                          <a:ea typeface="+mn-ea"/>
                          <a:cs typeface="Arial" panose="020B0604020202020204" pitchFamily="34" charset="0"/>
                        </a:rPr>
                        <a:t>Lineamientos para la Protección de Datos Personales de Mujeres víctimas de </a:t>
                      </a:r>
                      <a:r>
                        <a:rPr lang="es-MX" sz="1200" kern="1200" dirty="0" smtClean="0">
                          <a:solidFill>
                            <a:schemeClr val="dk1"/>
                          </a:solidFill>
                          <a:effectLst/>
                          <a:latin typeface="Arial" panose="020B0604020202020204" pitchFamily="34" charset="0"/>
                          <a:ea typeface="+mn-ea"/>
                          <a:cs typeface="Arial" panose="020B0604020202020204" pitchFamily="34" charset="0"/>
                        </a:rPr>
                        <a:t>Delito,</a:t>
                      </a:r>
                      <a:r>
                        <a:rPr lang="es-MX" sz="1200" kern="1200" baseline="0" dirty="0" smtClean="0">
                          <a:solidFill>
                            <a:schemeClr val="dk1"/>
                          </a:solidFill>
                          <a:effectLst/>
                          <a:latin typeface="Arial" panose="020B0604020202020204" pitchFamily="34" charset="0"/>
                          <a:ea typeface="+mn-ea"/>
                          <a:cs typeface="Arial" panose="020B0604020202020204" pitchFamily="34" charset="0"/>
                        </a:rPr>
                        <a:t> el 18 de septiembre de 2019.</a:t>
                      </a:r>
                      <a:endParaRPr lang="es-MX" sz="1200" kern="1200" dirty="0">
                        <a:solidFill>
                          <a:schemeClr val="dk1"/>
                        </a:solidFill>
                        <a:effectLst/>
                        <a:latin typeface="Arial" panose="020B060402020202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200" kern="1200" dirty="0">
                          <a:solidFill>
                            <a:schemeClr val="dk1"/>
                          </a:solidFill>
                          <a:effectLst/>
                          <a:latin typeface="Arial" panose="020B0604020202020204" pitchFamily="34" charset="0"/>
                          <a:ea typeface="+mn-ea"/>
                          <a:cs typeface="Arial" panose="020B0604020202020204" pitchFamily="34" charset="0"/>
                        </a:rPr>
                        <a:t>9. Acuerdo A/020/2019 por el que se abroga el similar A/018/2018 emitido por el Fiscal de Investigación Metropolitana, Encargado del Despacho de la Fiscalía General del Estado de Puebla, publicado en el Periódico Oficial del Estado de Puebla el 22 de octubre de 2018 y se establecen las Disposiciones Administrativas Actualizadas para la Formación, Permanencia y los Perfiles Especializados del Personal Asignado para la Atención de Mujeres Víctimas de Violencia en el Estado de </a:t>
                      </a:r>
                      <a:r>
                        <a:rPr lang="es-MX" sz="1200" kern="1200" dirty="0" smtClean="0">
                          <a:solidFill>
                            <a:schemeClr val="dk1"/>
                          </a:solidFill>
                          <a:effectLst/>
                          <a:latin typeface="Arial" panose="020B0604020202020204" pitchFamily="34" charset="0"/>
                          <a:ea typeface="+mn-ea"/>
                          <a:cs typeface="Arial" panose="020B0604020202020204" pitchFamily="34" charset="0"/>
                        </a:rPr>
                        <a:t>Puebla,</a:t>
                      </a:r>
                      <a:r>
                        <a:rPr lang="es-MX" sz="1200" kern="1200" baseline="0" dirty="0" smtClean="0">
                          <a:solidFill>
                            <a:schemeClr val="dk1"/>
                          </a:solidFill>
                          <a:effectLst/>
                          <a:latin typeface="Arial" panose="020B0604020202020204" pitchFamily="34" charset="0"/>
                          <a:ea typeface="+mn-ea"/>
                          <a:cs typeface="Arial" panose="020B0604020202020204" pitchFamily="34" charset="0"/>
                        </a:rPr>
                        <a:t> el 18 de septiembre de 2019.</a:t>
                      </a:r>
                      <a:endParaRPr lang="es-MX" sz="1200" kern="1200" dirty="0" smtClean="0">
                        <a:solidFill>
                          <a:schemeClr val="dk1"/>
                        </a:solidFill>
                        <a:effectLst/>
                        <a:latin typeface="Arial" panose="020B0604020202020204" pitchFamily="34" charset="0"/>
                        <a:ea typeface="+mn-ea"/>
                        <a:cs typeface="Arial" panose="020B0604020202020204" pitchFamily="34" charset="0"/>
                      </a:endParaRPr>
                    </a:p>
                  </a:txBody>
                  <a:tcPr marL="68580" marR="68580"/>
                </a:tc>
                <a:extLst>
                  <a:ext uri="{0D108BD9-81ED-4DB2-BD59-A6C34878D82A}">
                    <a16:rowId xmlns="" xmlns:a16="http://schemas.microsoft.com/office/drawing/2014/main" val="10001"/>
                  </a:ext>
                </a:extLst>
              </a:tr>
            </a:tbl>
          </a:graphicData>
        </a:graphic>
      </p:graphicFrame>
      <p:sp>
        <p:nvSpPr>
          <p:cNvPr id="4" name="6 Rectángulo"/>
          <p:cNvSpPr/>
          <p:nvPr/>
        </p:nvSpPr>
        <p:spPr>
          <a:xfrm>
            <a:off x="6555978" y="552728"/>
            <a:ext cx="4112023" cy="400110"/>
          </a:xfrm>
          <a:prstGeom prst="rect">
            <a:avLst/>
          </a:prstGeom>
          <a:noFill/>
        </p:spPr>
        <p:txBody>
          <a:bodyPr wrap="none" lIns="91440" tIns="45720" rIns="91440" bIns="45720">
            <a:spAutoFit/>
          </a:bodyPr>
          <a:lstStyle/>
          <a:p>
            <a:pPr algn="ctr"/>
            <a:r>
              <a:rPr lang="es-MX" sz="2000" b="1" dirty="0">
                <a:solidFill>
                  <a:schemeClr val="accent1">
                    <a:lumMod val="50000"/>
                  </a:schemeClr>
                </a:solidFill>
                <a:latin typeface="Verdana" pitchFamily="34" charset="0"/>
                <a:ea typeface="Verdana" pitchFamily="34" charset="0"/>
                <a:cs typeface="Verdana" pitchFamily="34" charset="0"/>
              </a:rPr>
              <a:t>MEDIDAS DE PREVENCIÓN </a:t>
            </a:r>
          </a:p>
        </p:txBody>
      </p:sp>
      <p:pic>
        <p:nvPicPr>
          <p:cNvPr id="5" name="Imagen 4"/>
          <p:cNvPicPr/>
          <p:nvPr/>
        </p:nvPicPr>
        <p:blipFill>
          <a:blip r:embed="rId2" cstate="print">
            <a:extLst>
              <a:ext uri="{28A0092B-C50C-407E-A947-70E740481C1C}">
                <a14:useLocalDpi xmlns:a14="http://schemas.microsoft.com/office/drawing/2010/main" val="0"/>
              </a:ext>
            </a:extLst>
          </a:blip>
          <a:stretch>
            <a:fillRect/>
          </a:stretch>
        </p:blipFill>
        <p:spPr bwMode="auto">
          <a:xfrm>
            <a:off x="801303" y="190648"/>
            <a:ext cx="1044575" cy="1044575"/>
          </a:xfrm>
          <a:prstGeom prst="rect">
            <a:avLst/>
          </a:prstGeom>
          <a:noFill/>
          <a:ln>
            <a:noFill/>
          </a:ln>
        </p:spPr>
      </p:pic>
    </p:spTree>
    <p:extLst>
      <p:ext uri="{BB962C8B-B14F-4D97-AF65-F5344CB8AC3E}">
        <p14:creationId xmlns:p14="http://schemas.microsoft.com/office/powerpoint/2010/main" val="25332593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CuadroTexto"/>
          <p:cNvSpPr txBox="1"/>
          <p:nvPr/>
        </p:nvSpPr>
        <p:spPr>
          <a:xfrm>
            <a:off x="1894332" y="1080679"/>
            <a:ext cx="8366760" cy="2246769"/>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XVII. Garantizar el conocimiento, implementación, evaluación y mejora del Protocolo de Atención Integral de Casos de Violencia contra las Mujeres en los Ámbitos Municipal y Estatal Basado en la NOM 046-SSA2-2005 en el Estado de Puebla; el Protocolo para la investigación, preparación a juicio y juicio de los delitos en materia de Trata de Personas en Puebla; el Protocolo de Investigación del Delito de Feminicidio para el Estado Libre y Soberano de Puebla en el Sistema Penal Acusatorio; el Protocolo de Investigación de Delitos Sexuales; el Protocolo de Operación para atender la Violencia contra las Mujeres en el Estado de Puebla, así como desarrollar estrategias de comunicación e información para el personal de las dependencias, organizaciones de la sociedad civil y personas que atiendan o trabajen directamente con mujeres víctimas de violencia.</a:t>
            </a:r>
          </a:p>
        </p:txBody>
      </p:sp>
      <p:graphicFrame>
        <p:nvGraphicFramePr>
          <p:cNvPr id="3" name="8 Tabla"/>
          <p:cNvGraphicFramePr>
            <a:graphicFrameLocks noGrp="1"/>
          </p:cNvGraphicFramePr>
          <p:nvPr>
            <p:extLst>
              <p:ext uri="{D42A27DB-BD31-4B8C-83A1-F6EECF244321}">
                <p14:modId xmlns:p14="http://schemas.microsoft.com/office/powerpoint/2010/main" val="3098352785"/>
              </p:ext>
            </p:extLst>
          </p:nvPr>
        </p:nvGraphicFramePr>
        <p:xfrm>
          <a:off x="1948874" y="3311346"/>
          <a:ext cx="8312218" cy="3363775"/>
        </p:xfrm>
        <a:graphic>
          <a:graphicData uri="http://schemas.openxmlformats.org/drawingml/2006/table">
            <a:tbl>
              <a:tblPr firstRow="1" bandRow="1">
                <a:tableStyleId>{073A0DAA-6AF3-43AB-8588-CEC1D06C72B9}</a:tableStyleId>
              </a:tblPr>
              <a:tblGrid>
                <a:gridCol w="675018">
                  <a:extLst>
                    <a:ext uri="{9D8B030D-6E8A-4147-A177-3AD203B41FA5}">
                      <a16:colId xmlns="" xmlns:a16="http://schemas.microsoft.com/office/drawing/2014/main" val="20001"/>
                    </a:ext>
                  </a:extLst>
                </a:gridCol>
                <a:gridCol w="2414839">
                  <a:extLst>
                    <a:ext uri="{9D8B030D-6E8A-4147-A177-3AD203B41FA5}">
                      <a16:colId xmlns="" xmlns:a16="http://schemas.microsoft.com/office/drawing/2014/main" val="20000"/>
                    </a:ext>
                  </a:extLst>
                </a:gridCol>
                <a:gridCol w="5222361">
                  <a:extLst>
                    <a:ext uri="{9D8B030D-6E8A-4147-A177-3AD203B41FA5}">
                      <a16:colId xmlns="" xmlns:a16="http://schemas.microsoft.com/office/drawing/2014/main" val="20002"/>
                    </a:ext>
                  </a:extLst>
                </a:gridCol>
              </a:tblGrid>
              <a:tr h="529135">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chemeClr val="accent1">
                        <a:lumMod val="50000"/>
                      </a:schemeClr>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a:t>
                      </a:r>
                      <a:r>
                        <a:rPr lang="es-MX" sz="1400" baseline="0" dirty="0" smtClean="0">
                          <a:solidFill>
                            <a:schemeClr val="bg1"/>
                          </a:solidFill>
                          <a:latin typeface="Arial" pitchFamily="34" charset="0"/>
                          <a:cs typeface="Arial" pitchFamily="34" charset="0"/>
                        </a:rPr>
                        <a:t>cumplido</a:t>
                      </a:r>
                      <a:r>
                        <a:rPr lang="es-MX" sz="1400" baseline="0" dirty="0">
                          <a:solidFill>
                            <a:schemeClr val="bg1"/>
                          </a:solidFill>
                          <a:latin typeface="Arial" pitchFamily="34" charset="0"/>
                          <a:cs typeface="Arial" pitchFamily="34" charset="0"/>
                        </a:rPr>
                        <a:t>)</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extLst>
                  <a:ext uri="{0D108BD9-81ED-4DB2-BD59-A6C34878D82A}">
                    <a16:rowId xmlns="" xmlns:a16="http://schemas.microsoft.com/office/drawing/2014/main" val="10000"/>
                  </a:ext>
                </a:extLst>
              </a:tr>
              <a:tr h="215781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400" b="1" kern="1200" dirty="0">
                          <a:solidFill>
                            <a:schemeClr val="tx1"/>
                          </a:solidFill>
                          <a:latin typeface="Arial" pitchFamily="34" charset="0"/>
                          <a:ea typeface="Verdana" panose="020B0604030504040204" pitchFamily="34" charset="0"/>
                          <a:cs typeface="Arial" pitchFamily="34" charset="0"/>
                        </a:rPr>
                        <a:t>Publicar los protocolos en el Periódico Oficial del Estado.</a:t>
                      </a:r>
                    </a:p>
                  </a:txBody>
                  <a:tcPr marL="68580" marR="68580"/>
                </a:tc>
                <a:tc>
                  <a:txBody>
                    <a:bodyPr/>
                    <a:lstStyle/>
                    <a:p>
                      <a:pPr marL="0" indent="0" algn="just">
                        <a:buFont typeface="Arial" panose="020B0604020202020204" pitchFamily="34" charset="0"/>
                        <a:buNone/>
                      </a:pPr>
                      <a:r>
                        <a:rPr lang="es-MX" sz="1150" kern="1200" dirty="0">
                          <a:solidFill>
                            <a:schemeClr val="dk1"/>
                          </a:solidFill>
                          <a:effectLst/>
                          <a:latin typeface="Arial" panose="020B0604020202020204" pitchFamily="34" charset="0"/>
                          <a:ea typeface="+mn-ea"/>
                          <a:cs typeface="Arial" panose="020B0604020202020204" pitchFamily="34" charset="0"/>
                        </a:rPr>
                        <a:t>10</a:t>
                      </a:r>
                      <a:r>
                        <a:rPr lang="es-MX" sz="1200" kern="1200" dirty="0">
                          <a:solidFill>
                            <a:schemeClr val="dk1"/>
                          </a:solidFill>
                          <a:effectLst/>
                          <a:latin typeface="Arial" panose="020B0604020202020204" pitchFamily="34" charset="0"/>
                          <a:ea typeface="+mn-ea"/>
                          <a:cs typeface="Arial" panose="020B0604020202020204" pitchFamily="34" charset="0"/>
                        </a:rPr>
                        <a:t>. Acuerdo A/021/2019 por el que se abroga su similar A/003/2018 y se emiten los Lineamientos Actualizados para la Atención a Víctimas de Violación en Relación a la NOM-046-SSA2-2005, en Materia de Violencia Familiar, Sexual y Contra las </a:t>
                      </a:r>
                      <a:r>
                        <a:rPr lang="es-MX" sz="1200" kern="1200" dirty="0" smtClean="0">
                          <a:solidFill>
                            <a:schemeClr val="dk1"/>
                          </a:solidFill>
                          <a:effectLst/>
                          <a:latin typeface="Arial" panose="020B0604020202020204" pitchFamily="34" charset="0"/>
                          <a:ea typeface="+mn-ea"/>
                          <a:cs typeface="Arial" panose="020B0604020202020204" pitchFamily="34" charset="0"/>
                        </a:rPr>
                        <a:t>Mujeres,</a:t>
                      </a:r>
                      <a:r>
                        <a:rPr lang="es-MX" sz="1200" kern="1200" baseline="0" dirty="0" smtClean="0">
                          <a:solidFill>
                            <a:schemeClr val="dk1"/>
                          </a:solidFill>
                          <a:effectLst/>
                          <a:latin typeface="Arial" panose="020B0604020202020204" pitchFamily="34" charset="0"/>
                          <a:ea typeface="+mn-ea"/>
                          <a:cs typeface="Arial" panose="020B0604020202020204" pitchFamily="34" charset="0"/>
                        </a:rPr>
                        <a:t> el 19 de septiembre de 2019.</a:t>
                      </a:r>
                      <a:endParaRPr lang="es-MX" sz="1200" kern="1200" dirty="0">
                        <a:solidFill>
                          <a:schemeClr val="dk1"/>
                        </a:solidFill>
                        <a:effectLst/>
                        <a:latin typeface="Arial" panose="020B060402020202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200" kern="1200" dirty="0">
                          <a:solidFill>
                            <a:schemeClr val="dk1"/>
                          </a:solidFill>
                          <a:effectLst/>
                          <a:latin typeface="Arial" panose="020B0604020202020204" pitchFamily="34" charset="0"/>
                          <a:ea typeface="+mn-ea"/>
                          <a:cs typeface="Arial" panose="020B0604020202020204" pitchFamily="34" charset="0"/>
                        </a:rPr>
                        <a:t>11.</a:t>
                      </a:r>
                      <a:r>
                        <a:rPr lang="es-MX" sz="1200" kern="1200" baseline="0" dirty="0">
                          <a:solidFill>
                            <a:schemeClr val="dk1"/>
                          </a:solidFill>
                          <a:effectLst/>
                          <a:latin typeface="Arial" panose="020B0604020202020204" pitchFamily="34" charset="0"/>
                          <a:ea typeface="+mn-ea"/>
                          <a:cs typeface="Arial" panose="020B0604020202020204" pitchFamily="34" charset="0"/>
                        </a:rPr>
                        <a:t> </a:t>
                      </a:r>
                      <a:r>
                        <a:rPr lang="es-MX" sz="1200" kern="1200" dirty="0">
                          <a:solidFill>
                            <a:schemeClr val="dk1"/>
                          </a:solidFill>
                          <a:effectLst/>
                          <a:latin typeface="Arial" panose="020B0604020202020204" pitchFamily="34" charset="0"/>
                          <a:ea typeface="+mn-ea"/>
                          <a:cs typeface="Arial" panose="020B0604020202020204" pitchFamily="34" charset="0"/>
                        </a:rPr>
                        <a:t>Acuerdo A/22/2019 por el que se abroga su similar A/004/2018 y se emiten los Lineamientos Actualizados de Actuación para las y los Agentes del Ministerio público que Tengan Conocimiento de Asuntos que Involucren Integrantes de Pueblos y Comunidades Indígenas, para la Asignación del Intérprete en la Lengua que </a:t>
                      </a:r>
                      <a:r>
                        <a:rPr lang="es-MX" sz="1200" kern="1200" dirty="0" smtClean="0">
                          <a:solidFill>
                            <a:schemeClr val="dk1"/>
                          </a:solidFill>
                          <a:effectLst/>
                          <a:latin typeface="Arial" panose="020B0604020202020204" pitchFamily="34" charset="0"/>
                          <a:ea typeface="+mn-ea"/>
                          <a:cs typeface="Arial" panose="020B0604020202020204" pitchFamily="34" charset="0"/>
                        </a:rPr>
                        <a:t>Corresponda,</a:t>
                      </a:r>
                      <a:r>
                        <a:rPr lang="es-MX" sz="1200" kern="1200" baseline="0" dirty="0" smtClean="0">
                          <a:solidFill>
                            <a:schemeClr val="dk1"/>
                          </a:solidFill>
                          <a:effectLst/>
                          <a:latin typeface="Arial" panose="020B0604020202020204" pitchFamily="34" charset="0"/>
                          <a:ea typeface="+mn-ea"/>
                          <a:cs typeface="Arial" panose="020B0604020202020204" pitchFamily="34" charset="0"/>
                        </a:rPr>
                        <a:t> el 18 de septiembre de 2019.</a:t>
                      </a:r>
                      <a:endParaRPr lang="es-MX" sz="1200" kern="1200" dirty="0">
                        <a:solidFill>
                          <a:schemeClr val="dk1"/>
                        </a:solidFill>
                        <a:effectLst/>
                        <a:latin typeface="Arial" panose="020B060402020202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200" kern="1200" dirty="0">
                          <a:solidFill>
                            <a:schemeClr val="dk1"/>
                          </a:solidFill>
                          <a:effectLst/>
                          <a:latin typeface="Arial" panose="020B0604020202020204" pitchFamily="34" charset="0"/>
                          <a:ea typeface="+mn-ea"/>
                          <a:cs typeface="Arial" panose="020B0604020202020204" pitchFamily="34" charset="0"/>
                        </a:rPr>
                        <a:t>12.Acuerdo A/023/2019 que establece los Lineamientos para la Atención de las Personas Adultas Mayores involucradas en Carpetas de </a:t>
                      </a:r>
                      <a:r>
                        <a:rPr lang="es-MX" sz="1200" kern="1200" dirty="0" smtClean="0">
                          <a:solidFill>
                            <a:schemeClr val="dk1"/>
                          </a:solidFill>
                          <a:effectLst/>
                          <a:latin typeface="Arial" panose="020B0604020202020204" pitchFamily="34" charset="0"/>
                          <a:ea typeface="+mn-ea"/>
                          <a:cs typeface="Arial" panose="020B0604020202020204" pitchFamily="34" charset="0"/>
                        </a:rPr>
                        <a:t>Investigación,</a:t>
                      </a:r>
                      <a:r>
                        <a:rPr lang="es-MX" sz="1200" kern="1200" baseline="0" dirty="0" smtClean="0">
                          <a:solidFill>
                            <a:schemeClr val="dk1"/>
                          </a:solidFill>
                          <a:effectLst/>
                          <a:latin typeface="Arial" panose="020B0604020202020204" pitchFamily="34" charset="0"/>
                          <a:ea typeface="+mn-ea"/>
                          <a:cs typeface="Arial" panose="020B0604020202020204" pitchFamily="34" charset="0"/>
                        </a:rPr>
                        <a:t> el 19 de septiembre de 2019.</a:t>
                      </a:r>
                      <a:endParaRPr lang="es-MX" sz="1200" kern="1200" dirty="0">
                        <a:solidFill>
                          <a:schemeClr val="dk1"/>
                        </a:solidFill>
                        <a:effectLst/>
                        <a:latin typeface="Arial" panose="020B060402020202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200" kern="1200" dirty="0">
                          <a:solidFill>
                            <a:schemeClr val="dk1"/>
                          </a:solidFill>
                          <a:effectLst/>
                          <a:latin typeface="Arial" panose="020B0604020202020204" pitchFamily="34" charset="0"/>
                          <a:ea typeface="+mn-ea"/>
                          <a:cs typeface="Arial" panose="020B0604020202020204" pitchFamily="34" charset="0"/>
                        </a:rPr>
                        <a:t>13. Acuerdo A/024/2019 por el que se emite el Manual para la Evaluación de Riesgo y Registro de Órdenes de </a:t>
                      </a:r>
                      <a:r>
                        <a:rPr lang="es-MX" sz="1200" kern="1200" dirty="0" smtClean="0">
                          <a:solidFill>
                            <a:schemeClr val="dk1"/>
                          </a:solidFill>
                          <a:effectLst/>
                          <a:latin typeface="Arial" panose="020B0604020202020204" pitchFamily="34" charset="0"/>
                          <a:ea typeface="+mn-ea"/>
                          <a:cs typeface="Arial" panose="020B0604020202020204" pitchFamily="34" charset="0"/>
                        </a:rPr>
                        <a:t>Protección.</a:t>
                      </a:r>
                      <a:r>
                        <a:rPr lang="es-MX" sz="1200" kern="1200" baseline="0" dirty="0" smtClean="0">
                          <a:solidFill>
                            <a:schemeClr val="dk1"/>
                          </a:solidFill>
                          <a:effectLst/>
                          <a:latin typeface="Arial" panose="020B0604020202020204" pitchFamily="34" charset="0"/>
                          <a:ea typeface="+mn-ea"/>
                          <a:cs typeface="Arial" panose="020B0604020202020204" pitchFamily="34" charset="0"/>
                        </a:rPr>
                        <a:t> el 26 de septiembre de 2019.</a:t>
                      </a:r>
                      <a:endParaRPr lang="es-MX" sz="1200" kern="1200" dirty="0" smtClean="0">
                        <a:solidFill>
                          <a:schemeClr val="dk1"/>
                        </a:solidFill>
                        <a:effectLst/>
                        <a:latin typeface="Arial" panose="020B0604020202020204" pitchFamily="34" charset="0"/>
                        <a:ea typeface="+mn-ea"/>
                        <a:cs typeface="Arial" panose="020B0604020202020204" pitchFamily="34" charset="0"/>
                      </a:endParaRPr>
                    </a:p>
                  </a:txBody>
                  <a:tcPr marL="68580" marR="68580"/>
                </a:tc>
                <a:extLst>
                  <a:ext uri="{0D108BD9-81ED-4DB2-BD59-A6C34878D82A}">
                    <a16:rowId xmlns="" xmlns:a16="http://schemas.microsoft.com/office/drawing/2014/main" val="10001"/>
                  </a:ext>
                </a:extLst>
              </a:tr>
            </a:tbl>
          </a:graphicData>
        </a:graphic>
      </p:graphicFrame>
      <p:sp>
        <p:nvSpPr>
          <p:cNvPr id="4" name="6 Rectángulo"/>
          <p:cNvSpPr/>
          <p:nvPr/>
        </p:nvSpPr>
        <p:spPr>
          <a:xfrm>
            <a:off x="6555978" y="552728"/>
            <a:ext cx="4112023" cy="400110"/>
          </a:xfrm>
          <a:prstGeom prst="rect">
            <a:avLst/>
          </a:prstGeom>
          <a:noFill/>
        </p:spPr>
        <p:txBody>
          <a:bodyPr wrap="none" lIns="91440" tIns="45720" rIns="91440" bIns="45720">
            <a:spAutoFit/>
          </a:bodyPr>
          <a:lstStyle/>
          <a:p>
            <a:pPr algn="ctr"/>
            <a:r>
              <a:rPr lang="es-MX" sz="2000" b="1" dirty="0">
                <a:solidFill>
                  <a:schemeClr val="accent1">
                    <a:lumMod val="50000"/>
                  </a:schemeClr>
                </a:solidFill>
                <a:latin typeface="Verdana" pitchFamily="34" charset="0"/>
                <a:ea typeface="Verdana" pitchFamily="34" charset="0"/>
                <a:cs typeface="Verdana" pitchFamily="34" charset="0"/>
              </a:rPr>
              <a:t>MEDIDAS DE PREVENCIÓN </a:t>
            </a:r>
          </a:p>
        </p:txBody>
      </p:sp>
      <p:pic>
        <p:nvPicPr>
          <p:cNvPr id="5" name="Imagen 4"/>
          <p:cNvPicPr/>
          <p:nvPr/>
        </p:nvPicPr>
        <p:blipFill>
          <a:blip r:embed="rId2" cstate="print">
            <a:extLst>
              <a:ext uri="{28A0092B-C50C-407E-A947-70E740481C1C}">
                <a14:useLocalDpi xmlns:a14="http://schemas.microsoft.com/office/drawing/2010/main" val="0"/>
              </a:ext>
            </a:extLst>
          </a:blip>
          <a:stretch>
            <a:fillRect/>
          </a:stretch>
        </p:blipFill>
        <p:spPr bwMode="auto">
          <a:xfrm>
            <a:off x="801303" y="190648"/>
            <a:ext cx="1044575" cy="1044575"/>
          </a:xfrm>
          <a:prstGeom prst="rect">
            <a:avLst/>
          </a:prstGeom>
          <a:noFill/>
          <a:ln>
            <a:noFill/>
          </a:ln>
        </p:spPr>
      </p:pic>
    </p:spTree>
    <p:extLst>
      <p:ext uri="{BB962C8B-B14F-4D97-AF65-F5344CB8AC3E}">
        <p14:creationId xmlns:p14="http://schemas.microsoft.com/office/powerpoint/2010/main" val="42947019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CuadroTexto"/>
          <p:cNvSpPr txBox="1"/>
          <p:nvPr/>
        </p:nvSpPr>
        <p:spPr>
          <a:xfrm>
            <a:off x="1894332" y="1080679"/>
            <a:ext cx="8366760" cy="2246769"/>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XVII. Garantizar el conocimiento, implementación, evaluación y mejora del Protocolo de Atención Integral de Casos de Violencia contra las Mujeres en los Ámbitos Municipal y Estatal Basado en la NOM 046-SSA2-2005 en el Estado de Puebla; el Protocolo para la investigación, preparación a juicio y juicio de los delitos en materia de Trata de Personas en Puebla; el Protocolo de Investigación del Delito de Feminicidio para el Estado Libre y Soberano de Puebla en el Sistema Penal Acusatorio; el Protocolo de Investigación de Delitos Sexuales; el Protocolo de Operación para atender la Violencia contra las Mujeres en el Estado de Puebla, así como desarrollar estrategias de comunicación e información para el personal de las dependencias, organizaciones de la sociedad civil y personas que atiendan o trabajen directamente con mujeres víctimas de violencia.</a:t>
            </a:r>
          </a:p>
        </p:txBody>
      </p:sp>
      <p:graphicFrame>
        <p:nvGraphicFramePr>
          <p:cNvPr id="9" name="8 Tabla"/>
          <p:cNvGraphicFramePr>
            <a:graphicFrameLocks noGrp="1"/>
          </p:cNvGraphicFramePr>
          <p:nvPr>
            <p:extLst>
              <p:ext uri="{D42A27DB-BD31-4B8C-83A1-F6EECF244321}">
                <p14:modId xmlns:p14="http://schemas.microsoft.com/office/powerpoint/2010/main" val="1512841069"/>
              </p:ext>
            </p:extLst>
          </p:nvPr>
        </p:nvGraphicFramePr>
        <p:xfrm>
          <a:off x="1877516" y="3327447"/>
          <a:ext cx="8383577" cy="3383280"/>
        </p:xfrm>
        <a:graphic>
          <a:graphicData uri="http://schemas.openxmlformats.org/drawingml/2006/table">
            <a:tbl>
              <a:tblPr firstRow="1" bandRow="1">
                <a:tableStyleId>{073A0DAA-6AF3-43AB-8588-CEC1D06C72B9}</a:tableStyleId>
              </a:tblPr>
              <a:tblGrid>
                <a:gridCol w="680813">
                  <a:extLst>
                    <a:ext uri="{9D8B030D-6E8A-4147-A177-3AD203B41FA5}">
                      <a16:colId xmlns:a16="http://schemas.microsoft.com/office/drawing/2014/main" xmlns="" val="20001"/>
                    </a:ext>
                  </a:extLst>
                </a:gridCol>
                <a:gridCol w="1407615">
                  <a:extLst>
                    <a:ext uri="{9D8B030D-6E8A-4147-A177-3AD203B41FA5}">
                      <a16:colId xmlns:a16="http://schemas.microsoft.com/office/drawing/2014/main" xmlns="" val="20000"/>
                    </a:ext>
                  </a:extLst>
                </a:gridCol>
                <a:gridCol w="6295149">
                  <a:extLst>
                    <a:ext uri="{9D8B030D-6E8A-4147-A177-3AD203B41FA5}">
                      <a16:colId xmlns:a16="http://schemas.microsoft.com/office/drawing/2014/main" xmlns="" val="20002"/>
                    </a:ext>
                  </a:extLst>
                </a:gridCol>
              </a:tblGrid>
              <a:tr h="470877">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rgbClr val="002060"/>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a:t>
                      </a:r>
                      <a:r>
                        <a:rPr lang="es-MX" sz="1400" baseline="0" dirty="0" smtClean="0">
                          <a:solidFill>
                            <a:schemeClr val="bg1"/>
                          </a:solidFill>
                          <a:latin typeface="Arial" pitchFamily="34" charset="0"/>
                          <a:cs typeface="Arial" pitchFamily="34" charset="0"/>
                        </a:rPr>
                        <a:t>cumplido</a:t>
                      </a:r>
                      <a:r>
                        <a:rPr lang="es-MX" sz="1400" baseline="0" dirty="0">
                          <a:solidFill>
                            <a:schemeClr val="bg1"/>
                          </a:solidFill>
                          <a:latin typeface="Arial" pitchFamily="34" charset="0"/>
                          <a:cs typeface="Arial" pitchFamily="34" charset="0"/>
                        </a:rPr>
                        <a:t>)</a:t>
                      </a:r>
                      <a:endParaRPr lang="es-MX" sz="1400" dirty="0">
                        <a:solidFill>
                          <a:schemeClr val="bg1"/>
                        </a:solidFill>
                        <a:latin typeface="Arial" pitchFamily="34" charset="0"/>
                        <a:cs typeface="Arial" pitchFamily="34" charset="0"/>
                      </a:endParaRPr>
                    </a:p>
                  </a:txBody>
                  <a:tcPr marL="68580" marR="68580" anchor="ctr">
                    <a:solidFill>
                      <a:srgbClr val="002060"/>
                    </a:solidFill>
                  </a:tcPr>
                </a:tc>
                <a:extLst>
                  <a:ext uri="{0D108BD9-81ED-4DB2-BD59-A6C34878D82A}">
                    <a16:rowId xmlns:a16="http://schemas.microsoft.com/office/drawing/2014/main" xmlns="" val="10000"/>
                  </a:ext>
                </a:extLst>
              </a:tr>
              <a:tr h="47087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400" b="1" kern="1200" dirty="0">
                          <a:solidFill>
                            <a:schemeClr val="tx1"/>
                          </a:solidFill>
                          <a:latin typeface="Arial" pitchFamily="34" charset="0"/>
                          <a:ea typeface="Verdana" panose="020B0604030504040204" pitchFamily="34" charset="0"/>
                          <a:cs typeface="Arial" pitchFamily="34" charset="0"/>
                        </a:rPr>
                        <a:t>Monitorear y evaluar la aplicación de los protocolos a través de instrumentos de recolección de datos cuantitativos y cualitativos.</a:t>
                      </a:r>
                    </a:p>
                  </a:txBody>
                  <a:tcPr marL="68580" marR="68580"/>
                </a:tc>
                <a:tc>
                  <a:txBody>
                    <a:bodyPr/>
                    <a:lstStyle/>
                    <a:p>
                      <a:pPr marL="0" algn="just" defTabSz="457200" rtl="0" eaLnBrk="1" latinLnBrk="0" hangingPunct="1"/>
                      <a:r>
                        <a:rPr lang="es-MX" sz="1300" b="0" kern="1200" dirty="0">
                          <a:solidFill>
                            <a:schemeClr val="tx1"/>
                          </a:solidFill>
                          <a:latin typeface="Arial" pitchFamily="34" charset="0"/>
                          <a:ea typeface="Verdana" panose="020B0604030504040204" pitchFamily="34" charset="0"/>
                          <a:cs typeface="Arial" pitchFamily="34" charset="0"/>
                        </a:rPr>
                        <a:t>La FGE elaboró una </a:t>
                      </a:r>
                      <a:r>
                        <a:rPr lang="es-MX" sz="1300" b="0" kern="1200" baseline="0" dirty="0">
                          <a:solidFill>
                            <a:schemeClr val="tx1"/>
                          </a:solidFill>
                          <a:latin typeface="Arial" pitchFamily="34" charset="0"/>
                          <a:ea typeface="Verdana" panose="020B0604030504040204" pitchFamily="34" charset="0"/>
                          <a:cs typeface="Arial" pitchFamily="34" charset="0"/>
                        </a:rPr>
                        <a:t>metodología propia para monitorear y evaluar la aplicación de los Protocolos, lineamientos operacionales, acuerdos y manuales de operación en la materia, hacia el interior de la Institución, la cual se aplicó a 44 agentes del </a:t>
                      </a:r>
                      <a:r>
                        <a:rPr lang="es-MX" sz="1300" b="0" kern="1200" baseline="0" dirty="0" smtClean="0">
                          <a:solidFill>
                            <a:schemeClr val="tx1"/>
                          </a:solidFill>
                          <a:latin typeface="Arial" pitchFamily="34" charset="0"/>
                          <a:ea typeface="Verdana" panose="020B0604030504040204" pitchFamily="34" charset="0"/>
                          <a:cs typeface="Arial" pitchFamily="34" charset="0"/>
                        </a:rPr>
                        <a:t>Ministerio Público adscritos a las Unidades de Investigación Especializada en Delitos Sexuales, en la de Violencia Familiar y Delitos de Género y en los Centros de Justicia para Mujeres de Puebla y Tehuacán,  respecto </a:t>
                      </a:r>
                      <a:r>
                        <a:rPr lang="es-MX" sz="1300" b="0" kern="1200" baseline="0" dirty="0">
                          <a:solidFill>
                            <a:schemeClr val="tx1"/>
                          </a:solidFill>
                          <a:latin typeface="Arial" pitchFamily="34" charset="0"/>
                          <a:ea typeface="Verdana" panose="020B0604030504040204" pitchFamily="34" charset="0"/>
                          <a:cs typeface="Arial" pitchFamily="34" charset="0"/>
                        </a:rPr>
                        <a:t>al Protocolo de Emisión de Órdenes de </a:t>
                      </a:r>
                      <a:r>
                        <a:rPr lang="es-MX" sz="1300" b="0" kern="1200" baseline="0" dirty="0" smtClean="0">
                          <a:solidFill>
                            <a:schemeClr val="tx1"/>
                          </a:solidFill>
                          <a:latin typeface="Arial" pitchFamily="34" charset="0"/>
                          <a:ea typeface="Verdana" panose="020B0604030504040204" pitchFamily="34" charset="0"/>
                          <a:cs typeface="Arial" pitchFamily="34" charset="0"/>
                        </a:rPr>
                        <a:t>Protección, obteniendo una calificación de 8.1 e identificando áreas de oportunidad propias de ser atendidas en las capacitaciones que reciban.</a:t>
                      </a:r>
                    </a:p>
                    <a:p>
                      <a:pPr marL="0" algn="just" defTabSz="457200" rtl="0" eaLnBrk="1" latinLnBrk="0" hangingPunct="1"/>
                      <a:r>
                        <a:rPr lang="es-MX" sz="1300" b="0" kern="1200" baseline="0" dirty="0" smtClean="0">
                          <a:solidFill>
                            <a:schemeClr val="tx1"/>
                          </a:solidFill>
                          <a:latin typeface="Arial" pitchFamily="34" charset="0"/>
                          <a:ea typeface="Verdana" panose="020B0604030504040204" pitchFamily="34" charset="0"/>
                          <a:cs typeface="Arial" pitchFamily="34" charset="0"/>
                        </a:rPr>
                        <a:t>En seguimiento a esta medida, esta metodología de evaluación  se aplicó también, el 6 de diciembre de 2019 al personal de la Unidad Especializada en Justicia para Adolescentes y en el mes de abril de 2020, al personal de la Fiscalía Especializada para la Investigación y Persecución de los Delitos de Desaparición Forzada de Personas y Desaparición cometida por Particulares,  obteniendo  en  el   primer  caso,   una  calificación   promedio   de   8.09   en  el   examen  aplicado  sin  previo </a:t>
                      </a:r>
                    </a:p>
                  </a:txBody>
                  <a:tcPr marL="68580" marR="68580"/>
                </a:tc>
                <a:extLst>
                  <a:ext uri="{0D108BD9-81ED-4DB2-BD59-A6C34878D82A}">
                    <a16:rowId xmlns:a16="http://schemas.microsoft.com/office/drawing/2014/main" xmlns="" val="10002"/>
                  </a:ext>
                </a:extLst>
              </a:tr>
            </a:tbl>
          </a:graphicData>
        </a:graphic>
      </p:graphicFrame>
      <p:sp>
        <p:nvSpPr>
          <p:cNvPr id="7" name="6 Rectángulo"/>
          <p:cNvSpPr/>
          <p:nvPr/>
        </p:nvSpPr>
        <p:spPr>
          <a:xfrm>
            <a:off x="6555978" y="552728"/>
            <a:ext cx="4112023" cy="400110"/>
          </a:xfrm>
          <a:prstGeom prst="rect">
            <a:avLst/>
          </a:prstGeom>
          <a:noFill/>
        </p:spPr>
        <p:txBody>
          <a:bodyPr wrap="none" lIns="91440" tIns="45720" rIns="91440" bIns="45720">
            <a:spAutoFit/>
          </a:bodyPr>
          <a:lstStyle/>
          <a:p>
            <a:pPr algn="ctr"/>
            <a:r>
              <a:rPr lang="es-MX" sz="2000" b="1" dirty="0">
                <a:solidFill>
                  <a:srgbClr val="002060"/>
                </a:solidFill>
                <a:latin typeface="Verdana" pitchFamily="34" charset="0"/>
                <a:ea typeface="Verdana" pitchFamily="34" charset="0"/>
                <a:cs typeface="Verdana" pitchFamily="34" charset="0"/>
              </a:rPr>
              <a:t>MEDIDAS DE PREVENCIÓN </a:t>
            </a:r>
          </a:p>
        </p:txBody>
      </p:sp>
      <p:pic>
        <p:nvPicPr>
          <p:cNvPr id="8" name="Imagen 7"/>
          <p:cNvPicPr/>
          <p:nvPr/>
        </p:nvPicPr>
        <p:blipFill>
          <a:blip r:embed="rId2" cstate="print">
            <a:extLst>
              <a:ext uri="{28A0092B-C50C-407E-A947-70E740481C1C}">
                <a14:useLocalDpi xmlns:a14="http://schemas.microsoft.com/office/drawing/2010/main" val="0"/>
              </a:ext>
            </a:extLst>
          </a:blip>
          <a:stretch>
            <a:fillRect/>
          </a:stretch>
        </p:blipFill>
        <p:spPr bwMode="auto">
          <a:xfrm>
            <a:off x="512614" y="354898"/>
            <a:ext cx="1044575" cy="1044575"/>
          </a:xfrm>
          <a:prstGeom prst="rect">
            <a:avLst/>
          </a:prstGeom>
          <a:noFill/>
          <a:ln>
            <a:noFill/>
          </a:ln>
        </p:spPr>
      </p:pic>
    </p:spTree>
    <p:extLst>
      <p:ext uri="{BB962C8B-B14F-4D97-AF65-F5344CB8AC3E}">
        <p14:creationId xmlns:p14="http://schemas.microsoft.com/office/powerpoint/2010/main" val="1740593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CuadroTexto"/>
          <p:cNvSpPr txBox="1"/>
          <p:nvPr/>
        </p:nvSpPr>
        <p:spPr>
          <a:xfrm>
            <a:off x="1894332" y="1080679"/>
            <a:ext cx="8366760" cy="2246769"/>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tx1"/>
                </a:solidFill>
                <a:latin typeface="Arial" pitchFamily="34" charset="0"/>
              </a:rPr>
              <a:t>Medida XVII. Garantizar el conocimiento, implementación, evaluación y mejora del Protocolo de Atención Integral de Casos de Violencia contra las Mujeres en los Ámbitos Municipal y Estatal Basado en la NOM 046-SSA2-2005 en el Estado de Puebla; el Protocolo para la investigación, preparación a juicio y juicio de los delitos en materia de Trata de Personas en Puebla; el Protocolo de Investigación del Delito de Feminicidio para el Estado Libre y Soberano de Puebla en el Sistema Penal Acusatorio; el Protocolo de Investigación de Delitos Sexuales; el Protocolo de Operación para atender la Violencia contra las Mujeres en el Estado de Puebla, así como desarrollar estrategias de comunicación e información para el personal de las dependencias, organizaciones de la sociedad civil y personas que atiendan o trabajen directamente con mujeres víctimas de violencia.</a:t>
            </a:r>
          </a:p>
        </p:txBody>
      </p:sp>
      <p:graphicFrame>
        <p:nvGraphicFramePr>
          <p:cNvPr id="9" name="8 Tabla"/>
          <p:cNvGraphicFramePr>
            <a:graphicFrameLocks noGrp="1"/>
          </p:cNvGraphicFramePr>
          <p:nvPr>
            <p:extLst>
              <p:ext uri="{D42A27DB-BD31-4B8C-83A1-F6EECF244321}">
                <p14:modId xmlns:p14="http://schemas.microsoft.com/office/powerpoint/2010/main" val="1527828526"/>
              </p:ext>
            </p:extLst>
          </p:nvPr>
        </p:nvGraphicFramePr>
        <p:xfrm>
          <a:off x="1877516" y="3327447"/>
          <a:ext cx="8383577" cy="3383280"/>
        </p:xfrm>
        <a:graphic>
          <a:graphicData uri="http://schemas.openxmlformats.org/drawingml/2006/table">
            <a:tbl>
              <a:tblPr firstRow="1" bandRow="1">
                <a:tableStyleId>{073A0DAA-6AF3-43AB-8588-CEC1D06C72B9}</a:tableStyleId>
              </a:tblPr>
              <a:tblGrid>
                <a:gridCol w="680813">
                  <a:extLst>
                    <a:ext uri="{9D8B030D-6E8A-4147-A177-3AD203B41FA5}">
                      <a16:colId xmlns:a16="http://schemas.microsoft.com/office/drawing/2014/main" xmlns="" val="20001"/>
                    </a:ext>
                  </a:extLst>
                </a:gridCol>
                <a:gridCol w="1407615">
                  <a:extLst>
                    <a:ext uri="{9D8B030D-6E8A-4147-A177-3AD203B41FA5}">
                      <a16:colId xmlns:a16="http://schemas.microsoft.com/office/drawing/2014/main" xmlns="" val="20000"/>
                    </a:ext>
                  </a:extLst>
                </a:gridCol>
                <a:gridCol w="6295149">
                  <a:extLst>
                    <a:ext uri="{9D8B030D-6E8A-4147-A177-3AD203B41FA5}">
                      <a16:colId xmlns:a16="http://schemas.microsoft.com/office/drawing/2014/main" xmlns="" val="20002"/>
                    </a:ext>
                  </a:extLst>
                </a:gridCol>
              </a:tblGrid>
              <a:tr h="470877">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rgbClr val="002060"/>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a:t>
                      </a:r>
                      <a:r>
                        <a:rPr lang="es-MX" sz="1400" baseline="0" dirty="0" smtClean="0">
                          <a:solidFill>
                            <a:schemeClr val="bg1"/>
                          </a:solidFill>
                          <a:latin typeface="Arial" pitchFamily="34" charset="0"/>
                          <a:cs typeface="Arial" pitchFamily="34" charset="0"/>
                        </a:rPr>
                        <a:t>cumplido</a:t>
                      </a:r>
                      <a:r>
                        <a:rPr lang="es-MX" sz="1400" baseline="0" dirty="0">
                          <a:solidFill>
                            <a:schemeClr val="bg1"/>
                          </a:solidFill>
                          <a:latin typeface="Arial" pitchFamily="34" charset="0"/>
                          <a:cs typeface="Arial" pitchFamily="34" charset="0"/>
                        </a:rPr>
                        <a:t>)</a:t>
                      </a:r>
                      <a:endParaRPr lang="es-MX" sz="1400" dirty="0">
                        <a:solidFill>
                          <a:schemeClr val="bg1"/>
                        </a:solidFill>
                        <a:latin typeface="Arial" pitchFamily="34" charset="0"/>
                        <a:cs typeface="Arial" pitchFamily="34" charset="0"/>
                      </a:endParaRPr>
                    </a:p>
                  </a:txBody>
                  <a:tcPr marL="68580" marR="68580" anchor="ctr">
                    <a:solidFill>
                      <a:srgbClr val="002060"/>
                    </a:solidFill>
                  </a:tcPr>
                </a:tc>
                <a:extLst>
                  <a:ext uri="{0D108BD9-81ED-4DB2-BD59-A6C34878D82A}">
                    <a16:rowId xmlns:a16="http://schemas.microsoft.com/office/drawing/2014/main" xmlns="" val="10000"/>
                  </a:ext>
                </a:extLst>
              </a:tr>
              <a:tr h="47087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400" b="1" kern="1200" dirty="0">
                          <a:solidFill>
                            <a:schemeClr val="tx1"/>
                          </a:solidFill>
                          <a:latin typeface="Arial" pitchFamily="34" charset="0"/>
                          <a:ea typeface="Verdana" panose="020B0604030504040204" pitchFamily="34" charset="0"/>
                          <a:cs typeface="Arial" pitchFamily="34" charset="0"/>
                        </a:rPr>
                        <a:t>Monitorear</a:t>
                      </a:r>
                      <a:r>
                        <a:rPr lang="es-MX" sz="1400" b="1" kern="1200" dirty="0">
                          <a:solidFill>
                            <a:srgbClr val="FF0000"/>
                          </a:solidFill>
                          <a:latin typeface="Arial" pitchFamily="34" charset="0"/>
                          <a:ea typeface="Verdana" panose="020B0604030504040204" pitchFamily="34" charset="0"/>
                          <a:cs typeface="Arial" pitchFamily="34" charset="0"/>
                        </a:rPr>
                        <a:t> </a:t>
                      </a:r>
                      <a:r>
                        <a:rPr lang="es-MX" sz="1400" b="1" kern="1200" dirty="0">
                          <a:solidFill>
                            <a:schemeClr val="tx1"/>
                          </a:solidFill>
                          <a:latin typeface="Arial" pitchFamily="34" charset="0"/>
                          <a:ea typeface="Verdana" panose="020B0604030504040204" pitchFamily="34" charset="0"/>
                          <a:cs typeface="Arial" pitchFamily="34" charset="0"/>
                        </a:rPr>
                        <a:t>y evaluar la aplicación de los protocolos a través de instrumentos de recolección de datos cuantitativos y cualitativos.</a:t>
                      </a:r>
                    </a:p>
                  </a:txBody>
                  <a:tcPr marL="68580" marR="68580"/>
                </a:tc>
                <a:tc>
                  <a:txBody>
                    <a:bodyPr/>
                    <a:lstStyle/>
                    <a:p>
                      <a:pPr marL="0" algn="just" defTabSz="457200" rtl="0" eaLnBrk="1" latinLnBrk="0" hangingPunct="1"/>
                      <a:r>
                        <a:rPr lang="es-MX" sz="1400" b="0" kern="1200" baseline="0" dirty="0" smtClean="0">
                          <a:solidFill>
                            <a:schemeClr val="tx1"/>
                          </a:solidFill>
                          <a:latin typeface="Arial" pitchFamily="34" charset="0"/>
                          <a:ea typeface="Verdana" panose="020B0604030504040204" pitchFamily="34" charset="0"/>
                          <a:cs typeface="Arial" pitchFamily="34" charset="0"/>
                        </a:rPr>
                        <a:t>aviso a 12 agentes del Ministerio Público, y en la evaluación a la segunda de las áreas, 13 agentes del Ministerio Público examinados, obtuvieron una calificación general de 7.89, todas y todos respecto del conocimiento que tienen en la emisión de órdenes de protección, conforme el protocolo institucional, en su versión actualizada.</a:t>
                      </a:r>
                    </a:p>
                    <a:p>
                      <a:pPr marL="0" algn="just" defTabSz="457200" rtl="0" eaLnBrk="1" latinLnBrk="0" hangingPunct="1"/>
                      <a:r>
                        <a:rPr lang="es-MX" sz="1400" b="0" kern="1200" baseline="0" dirty="0" smtClean="0">
                          <a:solidFill>
                            <a:schemeClr val="tx1"/>
                          </a:solidFill>
                          <a:latin typeface="Arial" pitchFamily="34" charset="0"/>
                          <a:ea typeface="Verdana" panose="020B0604030504040204" pitchFamily="34" charset="0"/>
                          <a:cs typeface="Arial" pitchFamily="34" charset="0"/>
                        </a:rPr>
                        <a:t>La </a:t>
                      </a:r>
                      <a:r>
                        <a:rPr lang="es-MX" sz="1400" b="0" kern="1200" baseline="0" dirty="0">
                          <a:solidFill>
                            <a:schemeClr val="tx1"/>
                          </a:solidFill>
                          <a:latin typeface="Arial" pitchFamily="34" charset="0"/>
                          <a:ea typeface="Verdana" panose="020B0604030504040204" pitchFamily="34" charset="0"/>
                          <a:cs typeface="Arial" pitchFamily="34" charset="0"/>
                        </a:rPr>
                        <a:t>FGE elaboró una estrategia de comunicación y difusión del los Protocolos y Lineamientos publicados hacia el interior de la FGE y dirigida hacia las usuarias y usuarios de dichos </a:t>
                      </a:r>
                      <a:r>
                        <a:rPr lang="es-MX" sz="1400" b="0" kern="1200" baseline="0" dirty="0" smtClean="0">
                          <a:solidFill>
                            <a:schemeClr val="tx1"/>
                          </a:solidFill>
                          <a:latin typeface="Arial" pitchFamily="34" charset="0"/>
                          <a:ea typeface="Verdana" panose="020B0604030504040204" pitchFamily="34" charset="0"/>
                          <a:cs typeface="Arial" pitchFamily="34" charset="0"/>
                        </a:rPr>
                        <a:t>servicios, por lo que el material didáctico de ellos, se difundió, entre otros, a través de 800 trípticos y folletos explicativos de los que se aseguró su distribución en las diferentes áreas de la Institución para asegurar tuvieran acceso a ellos tanto las y los servidores públicos que atienden mujeres y niñas víctimas de violencia como las personas usuarias de la institución que acuden a esas instalaciones.</a:t>
                      </a:r>
                      <a:endParaRPr lang="es-MX" sz="1400" b="0" kern="1200" baseline="0" dirty="0">
                        <a:solidFill>
                          <a:schemeClr val="tx1"/>
                        </a:solidFill>
                        <a:latin typeface="Arial" pitchFamily="34" charset="0"/>
                        <a:ea typeface="Verdana" panose="020B0604030504040204" pitchFamily="34" charset="0"/>
                        <a:cs typeface="Arial" pitchFamily="34" charset="0"/>
                      </a:endParaRPr>
                    </a:p>
                  </a:txBody>
                  <a:tcPr marL="68580" marR="68580"/>
                </a:tc>
                <a:extLst>
                  <a:ext uri="{0D108BD9-81ED-4DB2-BD59-A6C34878D82A}">
                    <a16:rowId xmlns:a16="http://schemas.microsoft.com/office/drawing/2014/main" xmlns="" val="10002"/>
                  </a:ext>
                </a:extLst>
              </a:tr>
            </a:tbl>
          </a:graphicData>
        </a:graphic>
      </p:graphicFrame>
      <p:sp>
        <p:nvSpPr>
          <p:cNvPr id="7" name="6 Rectángulo"/>
          <p:cNvSpPr/>
          <p:nvPr/>
        </p:nvSpPr>
        <p:spPr>
          <a:xfrm>
            <a:off x="6555978" y="552728"/>
            <a:ext cx="4112023" cy="400110"/>
          </a:xfrm>
          <a:prstGeom prst="rect">
            <a:avLst/>
          </a:prstGeom>
          <a:noFill/>
        </p:spPr>
        <p:txBody>
          <a:bodyPr wrap="none" lIns="91440" tIns="45720" rIns="91440" bIns="45720">
            <a:spAutoFit/>
          </a:bodyPr>
          <a:lstStyle/>
          <a:p>
            <a:pPr algn="ctr"/>
            <a:r>
              <a:rPr lang="es-MX" sz="2000" b="1" dirty="0">
                <a:solidFill>
                  <a:srgbClr val="002060"/>
                </a:solidFill>
                <a:latin typeface="Verdana" pitchFamily="34" charset="0"/>
                <a:ea typeface="Verdana" pitchFamily="34" charset="0"/>
                <a:cs typeface="Verdana" pitchFamily="34" charset="0"/>
              </a:rPr>
              <a:t>MEDIDAS DE PREVENCIÓN </a:t>
            </a:r>
          </a:p>
        </p:txBody>
      </p:sp>
      <p:pic>
        <p:nvPicPr>
          <p:cNvPr id="8" name="Imagen 7"/>
          <p:cNvPicPr/>
          <p:nvPr/>
        </p:nvPicPr>
        <p:blipFill>
          <a:blip r:embed="rId2" cstate="print">
            <a:extLst>
              <a:ext uri="{28A0092B-C50C-407E-A947-70E740481C1C}">
                <a14:useLocalDpi xmlns:a14="http://schemas.microsoft.com/office/drawing/2010/main" val="0"/>
              </a:ext>
            </a:extLst>
          </a:blip>
          <a:stretch>
            <a:fillRect/>
          </a:stretch>
        </p:blipFill>
        <p:spPr bwMode="auto">
          <a:xfrm>
            <a:off x="512614" y="354898"/>
            <a:ext cx="1044575" cy="1044575"/>
          </a:xfrm>
          <a:prstGeom prst="rect">
            <a:avLst/>
          </a:prstGeom>
          <a:noFill/>
          <a:ln>
            <a:noFill/>
          </a:ln>
        </p:spPr>
      </p:pic>
    </p:spTree>
    <p:extLst>
      <p:ext uri="{BB962C8B-B14F-4D97-AF65-F5344CB8AC3E}">
        <p14:creationId xmlns:p14="http://schemas.microsoft.com/office/powerpoint/2010/main" val="688923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CuadroTexto"/>
          <p:cNvSpPr txBox="1"/>
          <p:nvPr/>
        </p:nvSpPr>
        <p:spPr>
          <a:xfrm>
            <a:off x="1894332" y="1080679"/>
            <a:ext cx="8366760" cy="2246769"/>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XVII. Garantizar el conocimiento, implementación, evaluación y mejora del Protocolo de Atención Integral de Casos de Violencia contra las Mujeres en los Ámbitos Municipal y Estatal Basado en la NOM 046-SSA2-2005 en el Estado de Puebla; el Protocolo para la investigación, preparación a juicio y juicio de los delitos en materia de Trata de Personas en Puebla; el Protocolo de Investigación del Delito de Feminicidio para el Estado Libre y Soberano de Puebla en el Sistema Penal Acusatorio; el Protocolo de Investigación de Delitos Sexuales; el Protocolo de Operación para atender la Violencia contra las Mujeres en el Estado de Puebla, así como desarrollar estrategias de comunicación e información para el personal de las dependencias, organizaciones de la sociedad civil y personas que atiendan o trabajen directamente con mujeres víctimas de violencia.</a:t>
            </a:r>
          </a:p>
        </p:txBody>
      </p:sp>
      <p:graphicFrame>
        <p:nvGraphicFramePr>
          <p:cNvPr id="9" name="8 Tabla"/>
          <p:cNvGraphicFramePr>
            <a:graphicFrameLocks noGrp="1"/>
          </p:cNvGraphicFramePr>
          <p:nvPr>
            <p:extLst>
              <p:ext uri="{D42A27DB-BD31-4B8C-83A1-F6EECF244321}">
                <p14:modId xmlns:p14="http://schemas.microsoft.com/office/powerpoint/2010/main" val="480666725"/>
              </p:ext>
            </p:extLst>
          </p:nvPr>
        </p:nvGraphicFramePr>
        <p:xfrm>
          <a:off x="1877516" y="3327447"/>
          <a:ext cx="8383577" cy="3779520"/>
        </p:xfrm>
        <a:graphic>
          <a:graphicData uri="http://schemas.openxmlformats.org/drawingml/2006/table">
            <a:tbl>
              <a:tblPr firstRow="1" bandRow="1">
                <a:tableStyleId>{073A0DAA-6AF3-43AB-8588-CEC1D06C72B9}</a:tableStyleId>
              </a:tblPr>
              <a:tblGrid>
                <a:gridCol w="680813">
                  <a:extLst>
                    <a:ext uri="{9D8B030D-6E8A-4147-A177-3AD203B41FA5}">
                      <a16:colId xmlns:a16="http://schemas.microsoft.com/office/drawing/2014/main" xmlns="" val="20001"/>
                    </a:ext>
                  </a:extLst>
                </a:gridCol>
                <a:gridCol w="1407615">
                  <a:extLst>
                    <a:ext uri="{9D8B030D-6E8A-4147-A177-3AD203B41FA5}">
                      <a16:colId xmlns:a16="http://schemas.microsoft.com/office/drawing/2014/main" xmlns="" val="20000"/>
                    </a:ext>
                  </a:extLst>
                </a:gridCol>
                <a:gridCol w="6295149">
                  <a:extLst>
                    <a:ext uri="{9D8B030D-6E8A-4147-A177-3AD203B41FA5}">
                      <a16:colId xmlns:a16="http://schemas.microsoft.com/office/drawing/2014/main" xmlns="" val="20002"/>
                    </a:ext>
                  </a:extLst>
                </a:gridCol>
              </a:tblGrid>
              <a:tr h="470877">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rgbClr val="002060"/>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(concluido)</a:t>
                      </a:r>
                      <a:endParaRPr lang="es-MX" sz="1400" dirty="0">
                        <a:solidFill>
                          <a:schemeClr val="bg1"/>
                        </a:solidFill>
                        <a:latin typeface="Arial" pitchFamily="34" charset="0"/>
                        <a:cs typeface="Arial" pitchFamily="34" charset="0"/>
                      </a:endParaRPr>
                    </a:p>
                  </a:txBody>
                  <a:tcPr marL="68580" marR="68580" anchor="ctr">
                    <a:solidFill>
                      <a:srgbClr val="002060"/>
                    </a:solidFill>
                  </a:tcPr>
                </a:tc>
                <a:extLst>
                  <a:ext uri="{0D108BD9-81ED-4DB2-BD59-A6C34878D82A}">
                    <a16:rowId xmlns:a16="http://schemas.microsoft.com/office/drawing/2014/main" xmlns="" val="10000"/>
                  </a:ext>
                </a:extLst>
              </a:tr>
              <a:tr h="47087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400" b="1" kern="1200" dirty="0">
                          <a:solidFill>
                            <a:schemeClr val="tx1"/>
                          </a:solidFill>
                          <a:latin typeface="Arial" pitchFamily="34" charset="0"/>
                          <a:ea typeface="Verdana" panose="020B0604030504040204" pitchFamily="34" charset="0"/>
                          <a:cs typeface="Arial" pitchFamily="34" charset="0"/>
                        </a:rPr>
                        <a:t>Monitorear y evaluar la aplicación de los protocolos a través de instrumentos de recolección de datos cuantitativos y cualitativos.</a:t>
                      </a:r>
                    </a:p>
                  </a:txBody>
                  <a:tcPr marL="68580" marR="68580"/>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s-MX" sz="1300" kern="1200" dirty="0" smtClean="0">
                          <a:solidFill>
                            <a:schemeClr val="tx1"/>
                          </a:solidFill>
                          <a:effectLst/>
                          <a:latin typeface="Arial" panose="020B0604020202020204" pitchFamily="34" charset="0"/>
                          <a:ea typeface="+mn-ea"/>
                          <a:cs typeface="Arial" panose="020B0604020202020204" pitchFamily="34" charset="0"/>
                        </a:rPr>
                        <a:t>La FGE,</a:t>
                      </a:r>
                      <a:r>
                        <a:rPr lang="es-MX" sz="1300" kern="1200" baseline="0" dirty="0" smtClean="0">
                          <a:solidFill>
                            <a:schemeClr val="tx1"/>
                          </a:solidFill>
                          <a:effectLst/>
                          <a:latin typeface="Arial" panose="020B0604020202020204" pitchFamily="34" charset="0"/>
                          <a:ea typeface="+mn-ea"/>
                          <a:cs typeface="Arial" panose="020B0604020202020204" pitchFamily="34" charset="0"/>
                        </a:rPr>
                        <a:t> </a:t>
                      </a:r>
                      <a:r>
                        <a:rPr lang="es-MX" sz="1300" kern="1200" dirty="0" smtClean="0">
                          <a:solidFill>
                            <a:schemeClr val="tx1"/>
                          </a:solidFill>
                          <a:effectLst/>
                          <a:latin typeface="Arial" panose="020B0604020202020204" pitchFamily="34" charset="0"/>
                          <a:ea typeface="+mn-ea"/>
                          <a:cs typeface="Arial" panose="020B0604020202020204" pitchFamily="34" charset="0"/>
                        </a:rPr>
                        <a:t>procuró</a:t>
                      </a:r>
                      <a:r>
                        <a:rPr lang="es-MX" sz="1300" kern="1200" baseline="0" dirty="0" smtClean="0">
                          <a:solidFill>
                            <a:schemeClr val="tx1"/>
                          </a:solidFill>
                          <a:effectLst/>
                          <a:latin typeface="Arial" panose="020B0604020202020204" pitchFamily="34" charset="0"/>
                          <a:ea typeface="+mn-ea"/>
                          <a:cs typeface="Arial" panose="020B0604020202020204" pitchFamily="34" charset="0"/>
                        </a:rPr>
                        <a:t>  el conocimiento de los protocolos institucionales, por parte de sus servidoras y servidores públicos, a través de 45 </a:t>
                      </a:r>
                      <a:r>
                        <a:rPr lang="es-MX" sz="1300" kern="1200" dirty="0" smtClean="0">
                          <a:solidFill>
                            <a:schemeClr val="tx1"/>
                          </a:solidFill>
                          <a:effectLst/>
                          <a:latin typeface="Arial" panose="020B0604020202020204" pitchFamily="34" charset="0"/>
                          <a:ea typeface="+mn-ea"/>
                          <a:cs typeface="Arial" panose="020B0604020202020204" pitchFamily="34" charset="0"/>
                        </a:rPr>
                        <a:t>cursos, con 21 denominaciones,</a:t>
                      </a:r>
                      <a:r>
                        <a:rPr lang="es-MX" sz="1300" kern="1200" baseline="0" dirty="0" smtClean="0">
                          <a:solidFill>
                            <a:schemeClr val="tx1"/>
                          </a:solidFill>
                          <a:effectLst/>
                          <a:latin typeface="Arial" panose="020B0604020202020204" pitchFamily="34" charset="0"/>
                          <a:ea typeface="+mn-ea"/>
                          <a:cs typeface="Arial" panose="020B0604020202020204" pitchFamily="34" charset="0"/>
                        </a:rPr>
                        <a:t> impartidos a 570 servidoras y servidores públicos de la Institución en 1717 horas de capacitación, como se describe a continuación</a:t>
                      </a:r>
                      <a:r>
                        <a:rPr lang="es-MX" sz="1300" kern="1200" dirty="0" smtClean="0">
                          <a:solidFill>
                            <a:schemeClr val="tx1"/>
                          </a:solidFill>
                          <a:effectLst/>
                          <a:latin typeface="Arial" panose="020B0604020202020204" pitchFamily="34" charset="0"/>
                          <a:ea typeface="+mn-ea"/>
                          <a:cs typeface="Arial" panose="020B0604020202020204" pitchFamily="34" charset="0"/>
                        </a:rPr>
                        <a:t>:  </a:t>
                      </a:r>
                    </a:p>
                    <a:p>
                      <a:pPr marL="0" marR="0" indent="0" algn="just" defTabSz="457200" rtl="0" eaLnBrk="1" fontAlgn="auto" latinLnBrk="0" hangingPunct="1">
                        <a:lnSpc>
                          <a:spcPct val="100000"/>
                        </a:lnSpc>
                        <a:spcBef>
                          <a:spcPts val="0"/>
                        </a:spcBef>
                        <a:spcAft>
                          <a:spcPts val="0"/>
                        </a:spcAft>
                        <a:buClrTx/>
                        <a:buSzTx/>
                        <a:buFontTx/>
                        <a:buNone/>
                        <a:tabLst/>
                        <a:defRPr/>
                      </a:pPr>
                      <a:r>
                        <a:rPr lang="es-MX" sz="1300" b="1" kern="1200" dirty="0" smtClean="0">
                          <a:solidFill>
                            <a:schemeClr val="tx1"/>
                          </a:solidFill>
                          <a:effectLst/>
                          <a:latin typeface="Arial" panose="020B0604020202020204" pitchFamily="34" charset="0"/>
                          <a:ea typeface="+mn-ea"/>
                          <a:cs typeface="Arial" panose="020B0604020202020204" pitchFamily="34" charset="0"/>
                        </a:rPr>
                        <a:t>1</a:t>
                      </a:r>
                      <a:r>
                        <a:rPr lang="es-MX" sz="1300" kern="1200" dirty="0" smtClean="0">
                          <a:solidFill>
                            <a:schemeClr val="tx1"/>
                          </a:solidFill>
                          <a:effectLst/>
                          <a:latin typeface="Arial" panose="020B0604020202020204" pitchFamily="34" charset="0"/>
                          <a:ea typeface="+mn-ea"/>
                          <a:cs typeface="Arial" panose="020B0604020202020204" pitchFamily="34" charset="0"/>
                        </a:rPr>
                        <a:t>.“Violencia de Género”,  en 3 cursos</a:t>
                      </a:r>
                      <a:r>
                        <a:rPr lang="es-MX" sz="1300" kern="1200" baseline="0" dirty="0" smtClean="0">
                          <a:solidFill>
                            <a:schemeClr val="tx1"/>
                          </a:solidFill>
                          <a:effectLst/>
                          <a:latin typeface="Arial" panose="020B0604020202020204" pitchFamily="34" charset="0"/>
                          <a:ea typeface="+mn-ea"/>
                          <a:cs typeface="Arial" panose="020B0604020202020204" pitchFamily="34" charset="0"/>
                        </a:rPr>
                        <a:t>, con un resultado de 60 horas y 10 capacitaciones, </a:t>
                      </a:r>
                      <a:r>
                        <a:rPr lang="es-MX" sz="1300" b="1" kern="1200" baseline="0" dirty="0" smtClean="0">
                          <a:solidFill>
                            <a:schemeClr val="tx1"/>
                          </a:solidFill>
                          <a:effectLst/>
                          <a:latin typeface="Arial" panose="020B0604020202020204" pitchFamily="34" charset="0"/>
                          <a:ea typeface="+mn-ea"/>
                          <a:cs typeface="Arial" panose="020B0604020202020204" pitchFamily="34" charset="0"/>
                        </a:rPr>
                        <a:t>2.</a:t>
                      </a:r>
                      <a:r>
                        <a:rPr lang="es-MX" sz="1300" kern="1200" baseline="0" dirty="0" smtClean="0">
                          <a:solidFill>
                            <a:schemeClr val="tx1"/>
                          </a:solidFill>
                          <a:effectLst/>
                          <a:latin typeface="Arial" panose="020B0604020202020204" pitchFamily="34" charset="0"/>
                          <a:ea typeface="+mn-ea"/>
                          <a:cs typeface="Arial" panose="020B0604020202020204" pitchFamily="34" charset="0"/>
                        </a:rPr>
                        <a:t> “Perspectiva de género como estrategia transversal en 4 cursos, con un resultado de 56 horas y 8 capacitaciones. </a:t>
                      </a:r>
                      <a:r>
                        <a:rPr lang="es-MX" sz="1300" b="1" kern="1200" baseline="0" dirty="0" smtClean="0">
                          <a:solidFill>
                            <a:schemeClr val="tx1"/>
                          </a:solidFill>
                          <a:effectLst/>
                          <a:latin typeface="Arial" panose="020B0604020202020204" pitchFamily="34" charset="0"/>
                          <a:ea typeface="+mn-ea"/>
                          <a:cs typeface="Arial" panose="020B0604020202020204" pitchFamily="34" charset="0"/>
                        </a:rPr>
                        <a:t>3. </a:t>
                      </a:r>
                      <a:r>
                        <a:rPr lang="es-MX" sz="1300" kern="1200" baseline="0" dirty="0" smtClean="0">
                          <a:solidFill>
                            <a:schemeClr val="tx1"/>
                          </a:solidFill>
                          <a:effectLst/>
                          <a:latin typeface="Arial" panose="020B0604020202020204" pitchFamily="34" charset="0"/>
                          <a:ea typeface="+mn-ea"/>
                          <a:cs typeface="Arial" panose="020B0604020202020204" pitchFamily="34" charset="0"/>
                        </a:rPr>
                        <a:t>“Hacia una Vida Libre de Violencia”, en 5 cursos, con un resultado de 70 horas de capacitación y 16 capacitaciones. </a:t>
                      </a:r>
                      <a:r>
                        <a:rPr lang="es-MX" sz="1300" b="1" kern="1200" baseline="0" dirty="0" smtClean="0">
                          <a:solidFill>
                            <a:schemeClr val="tx1"/>
                          </a:solidFill>
                          <a:effectLst/>
                          <a:latin typeface="Arial" panose="020B0604020202020204" pitchFamily="34" charset="0"/>
                          <a:ea typeface="+mn-ea"/>
                          <a:cs typeface="Arial" panose="020B0604020202020204" pitchFamily="34" charset="0"/>
                        </a:rPr>
                        <a:t>4. </a:t>
                      </a:r>
                      <a:r>
                        <a:rPr lang="es-MX" sz="1300" kern="1200" baseline="0" dirty="0" smtClean="0">
                          <a:solidFill>
                            <a:schemeClr val="tx1"/>
                          </a:solidFill>
                          <a:effectLst/>
                          <a:latin typeface="Arial" panose="020B0604020202020204" pitchFamily="34" charset="0"/>
                          <a:ea typeface="+mn-ea"/>
                          <a:cs typeface="Arial" panose="020B0604020202020204" pitchFamily="34" charset="0"/>
                        </a:rPr>
                        <a:t>“Conceptos Fundamentales sobre género en la Administración Pública” en 2 cursos, un total de 48 horas de capacitación y 150 capacitaciones, </a:t>
                      </a:r>
                      <a:r>
                        <a:rPr lang="es-MX" sz="1300" b="1" kern="1200" baseline="0" dirty="0" smtClean="0">
                          <a:solidFill>
                            <a:schemeClr val="tx1"/>
                          </a:solidFill>
                          <a:effectLst/>
                          <a:latin typeface="Arial" panose="020B0604020202020204" pitchFamily="34" charset="0"/>
                          <a:ea typeface="+mn-ea"/>
                          <a:cs typeface="Arial" panose="020B0604020202020204" pitchFamily="34" charset="0"/>
                        </a:rPr>
                        <a:t>5. “</a:t>
                      </a:r>
                      <a:r>
                        <a:rPr lang="es-MX" sz="1300" kern="1200" baseline="0" dirty="0" smtClean="0">
                          <a:solidFill>
                            <a:schemeClr val="tx1"/>
                          </a:solidFill>
                          <a:effectLst/>
                          <a:latin typeface="Arial" panose="020B0604020202020204" pitchFamily="34" charset="0"/>
                          <a:ea typeface="+mn-ea"/>
                          <a:cs typeface="Arial" panose="020B0604020202020204" pitchFamily="34" charset="0"/>
                        </a:rPr>
                        <a:t>Medidas que se Aplican en la Alerta de Género y Acoso Sexual” en 1 curso de 42 horas y 10 capacitaciones,</a:t>
                      </a:r>
                      <a:r>
                        <a:rPr lang="es-MX" sz="1300" b="1" kern="1200" baseline="0" dirty="0" smtClean="0">
                          <a:solidFill>
                            <a:schemeClr val="tx1"/>
                          </a:solidFill>
                          <a:effectLst/>
                          <a:latin typeface="Arial" panose="020B0604020202020204" pitchFamily="34" charset="0"/>
                          <a:ea typeface="+mn-ea"/>
                          <a:cs typeface="Arial" panose="020B0604020202020204" pitchFamily="34" charset="0"/>
                        </a:rPr>
                        <a:t> 6.  </a:t>
                      </a:r>
                      <a:r>
                        <a:rPr lang="es-MX" sz="1300" kern="1200" baseline="0" dirty="0" smtClean="0">
                          <a:solidFill>
                            <a:schemeClr val="tx1"/>
                          </a:solidFill>
                          <a:effectLst/>
                          <a:latin typeface="Arial" panose="020B0604020202020204" pitchFamily="34" charset="0"/>
                          <a:ea typeface="+mn-ea"/>
                          <a:cs typeface="Arial" panose="020B0604020202020204" pitchFamily="34" charset="0"/>
                        </a:rPr>
                        <a:t>“Violencia de Género” en 1 curso de 16 horas, a través de 75 capacitaciones, </a:t>
                      </a:r>
                      <a:r>
                        <a:rPr lang="es-MX" sz="1300" b="1" kern="1200" baseline="0" dirty="0" smtClean="0">
                          <a:solidFill>
                            <a:schemeClr val="tx1"/>
                          </a:solidFill>
                          <a:effectLst/>
                          <a:latin typeface="Arial" panose="020B0604020202020204" pitchFamily="34" charset="0"/>
                          <a:ea typeface="+mn-ea"/>
                          <a:cs typeface="Arial" panose="020B0604020202020204" pitchFamily="34" charset="0"/>
                        </a:rPr>
                        <a:t>7. “</a:t>
                      </a:r>
                      <a:r>
                        <a:rPr lang="es-MX" sz="1300" kern="1200" baseline="0" dirty="0" smtClean="0">
                          <a:solidFill>
                            <a:schemeClr val="tx1"/>
                          </a:solidFill>
                          <a:effectLst/>
                          <a:latin typeface="Arial" panose="020B0604020202020204" pitchFamily="34" charset="0"/>
                          <a:ea typeface="+mn-ea"/>
                          <a:cs typeface="Arial" panose="020B0604020202020204" pitchFamily="34" charset="0"/>
                        </a:rPr>
                        <a:t>El Derecho de las Niñas, Niños y Adolescentes” en 1 curso de 16 horas a través de 185 capacitaciones, </a:t>
                      </a:r>
                      <a:r>
                        <a:rPr lang="es-MX" sz="1300" b="1" kern="1200" baseline="0" dirty="0" smtClean="0">
                          <a:solidFill>
                            <a:schemeClr val="tx1"/>
                          </a:solidFill>
                          <a:effectLst/>
                          <a:latin typeface="Arial" panose="020B0604020202020204" pitchFamily="34" charset="0"/>
                          <a:ea typeface="+mn-ea"/>
                          <a:cs typeface="Arial" panose="020B0604020202020204" pitchFamily="34" charset="0"/>
                        </a:rPr>
                        <a:t>8. “</a:t>
                      </a:r>
                      <a:r>
                        <a:rPr lang="es-MX" sz="1300" kern="1200" baseline="0" dirty="0" smtClean="0">
                          <a:solidFill>
                            <a:schemeClr val="tx1"/>
                          </a:solidFill>
                          <a:effectLst/>
                          <a:latin typeface="Arial" panose="020B0604020202020204" pitchFamily="34" charset="0"/>
                          <a:ea typeface="+mn-ea"/>
                          <a:cs typeface="Arial" panose="020B0604020202020204" pitchFamily="34" charset="0"/>
                        </a:rPr>
                        <a:t>Muestreo Estadístico para la Toma Efectiva de Decisiones” en 1  curso  de  14  horas</a:t>
                      </a:r>
                      <a:endParaRPr lang="es-MX" sz="1300" b="0" kern="1200" dirty="0" smtClean="0">
                        <a:solidFill>
                          <a:schemeClr val="tx1"/>
                        </a:solidFill>
                        <a:latin typeface="Arial" pitchFamily="34" charset="0"/>
                        <a:ea typeface="Verdana" panose="020B0604030504040204" pitchFamily="34" charset="0"/>
                        <a:cs typeface="Arial" pitchFamily="34" charset="0"/>
                      </a:endParaRPr>
                    </a:p>
                    <a:p>
                      <a:pPr marL="0" algn="just" defTabSz="457200" rtl="0" eaLnBrk="1" latinLnBrk="0" hangingPunct="1"/>
                      <a:endParaRPr lang="es-MX" sz="1300" b="0" kern="1200" baseline="0" dirty="0">
                        <a:solidFill>
                          <a:schemeClr val="tx1"/>
                        </a:solidFill>
                        <a:latin typeface="Arial" pitchFamily="34" charset="0"/>
                        <a:ea typeface="Verdana" panose="020B0604030504040204" pitchFamily="34" charset="0"/>
                        <a:cs typeface="Arial" pitchFamily="34" charset="0"/>
                      </a:endParaRPr>
                    </a:p>
                  </a:txBody>
                  <a:tcPr marL="68580" marR="68580"/>
                </a:tc>
                <a:extLst>
                  <a:ext uri="{0D108BD9-81ED-4DB2-BD59-A6C34878D82A}">
                    <a16:rowId xmlns:a16="http://schemas.microsoft.com/office/drawing/2014/main" xmlns="" val="10002"/>
                  </a:ext>
                </a:extLst>
              </a:tr>
            </a:tbl>
          </a:graphicData>
        </a:graphic>
      </p:graphicFrame>
      <p:sp>
        <p:nvSpPr>
          <p:cNvPr id="7" name="6 Rectángulo"/>
          <p:cNvSpPr/>
          <p:nvPr/>
        </p:nvSpPr>
        <p:spPr>
          <a:xfrm>
            <a:off x="6555978" y="552728"/>
            <a:ext cx="4112023" cy="400110"/>
          </a:xfrm>
          <a:prstGeom prst="rect">
            <a:avLst/>
          </a:prstGeom>
          <a:noFill/>
        </p:spPr>
        <p:txBody>
          <a:bodyPr wrap="none" lIns="91440" tIns="45720" rIns="91440" bIns="45720">
            <a:spAutoFit/>
          </a:bodyPr>
          <a:lstStyle/>
          <a:p>
            <a:pPr algn="ctr"/>
            <a:r>
              <a:rPr lang="es-MX" sz="2000" b="1" dirty="0">
                <a:solidFill>
                  <a:srgbClr val="002060"/>
                </a:solidFill>
                <a:latin typeface="Verdana" pitchFamily="34" charset="0"/>
                <a:ea typeface="Verdana" pitchFamily="34" charset="0"/>
                <a:cs typeface="Verdana" pitchFamily="34" charset="0"/>
              </a:rPr>
              <a:t>MEDIDAS DE PREVENCIÓN </a:t>
            </a:r>
          </a:p>
        </p:txBody>
      </p:sp>
      <p:pic>
        <p:nvPicPr>
          <p:cNvPr id="8" name="Imagen 7"/>
          <p:cNvPicPr/>
          <p:nvPr/>
        </p:nvPicPr>
        <p:blipFill>
          <a:blip r:embed="rId2" cstate="print">
            <a:extLst>
              <a:ext uri="{28A0092B-C50C-407E-A947-70E740481C1C}">
                <a14:useLocalDpi xmlns:a14="http://schemas.microsoft.com/office/drawing/2010/main" val="0"/>
              </a:ext>
            </a:extLst>
          </a:blip>
          <a:stretch>
            <a:fillRect/>
          </a:stretch>
        </p:blipFill>
        <p:spPr bwMode="auto">
          <a:xfrm>
            <a:off x="512614" y="354898"/>
            <a:ext cx="1044575" cy="1044575"/>
          </a:xfrm>
          <a:prstGeom prst="rect">
            <a:avLst/>
          </a:prstGeom>
          <a:noFill/>
          <a:ln>
            <a:noFill/>
          </a:ln>
        </p:spPr>
      </p:pic>
    </p:spTree>
    <p:extLst>
      <p:ext uri="{BB962C8B-B14F-4D97-AF65-F5344CB8AC3E}">
        <p14:creationId xmlns:p14="http://schemas.microsoft.com/office/powerpoint/2010/main" val="2919550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613</TotalTime>
  <Words>3942</Words>
  <Application>Microsoft Office PowerPoint</Application>
  <PresentationFormat>Panorámica</PresentationFormat>
  <Paragraphs>102</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Calibri</vt:lpstr>
      <vt:lpstr>Calibri Light</vt:lpstr>
      <vt:lpstr>Verdana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Adriana Griselda Lima Coeto</dc:creator>
  <cp:lastModifiedBy>Usuario1</cp:lastModifiedBy>
  <cp:revision>49</cp:revision>
  <dcterms:created xsi:type="dcterms:W3CDTF">2019-10-09T16:53:58Z</dcterms:created>
  <dcterms:modified xsi:type="dcterms:W3CDTF">2020-04-30T14:24:29Z</dcterms:modified>
</cp:coreProperties>
</file>