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58" r:id="rId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86" d="100"/>
          <a:sy n="86" d="100"/>
        </p:scale>
        <p:origin x="1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3DA05D09-EC35-4636-B035-C6A9C856FA06}"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146224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DA05D09-EC35-4636-B035-C6A9C856FA06}"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3706626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DA05D09-EC35-4636-B035-C6A9C856FA06}"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483608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DA05D09-EC35-4636-B035-C6A9C856FA06}"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2718404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DA05D09-EC35-4636-B035-C6A9C856FA06}"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1120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3DA05D09-EC35-4636-B035-C6A9C856FA06}"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3449771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3DA05D09-EC35-4636-B035-C6A9C856FA06}" type="datetimeFigureOut">
              <a:rPr lang="es-MX" smtClean="0"/>
              <a:t>09/10/2019</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3665214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3DA05D09-EC35-4636-B035-C6A9C856FA06}" type="datetimeFigureOut">
              <a:rPr lang="es-MX" smtClean="0"/>
              <a:t>09/10/2019</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1740395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DA05D09-EC35-4636-B035-C6A9C856FA06}" type="datetimeFigureOut">
              <a:rPr lang="es-MX" smtClean="0"/>
              <a:t>09/10/2019</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126107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DA05D09-EC35-4636-B035-C6A9C856FA06}"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3679350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DA05D09-EC35-4636-B035-C6A9C856FA06}"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120EAD8E-E356-45E0-9714-82AD5A34BC27}" type="slidenum">
              <a:rPr lang="es-MX" smtClean="0"/>
              <a:t>‹Nº›</a:t>
            </a:fld>
            <a:endParaRPr lang="es-MX"/>
          </a:p>
        </p:txBody>
      </p:sp>
    </p:spTree>
    <p:extLst>
      <p:ext uri="{BB962C8B-B14F-4D97-AF65-F5344CB8AC3E}">
        <p14:creationId xmlns:p14="http://schemas.microsoft.com/office/powerpoint/2010/main" val="2976118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A05D09-EC35-4636-B035-C6A9C856FA06}" type="datetimeFigureOut">
              <a:rPr lang="es-MX" smtClean="0"/>
              <a:t>09/10/2019</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0EAD8E-E356-45E0-9714-82AD5A34BC27}" type="slidenum">
              <a:rPr lang="es-MX" smtClean="0"/>
              <a:t>‹Nº›</a:t>
            </a:fld>
            <a:endParaRPr lang="es-MX"/>
          </a:p>
        </p:txBody>
      </p:sp>
    </p:spTree>
    <p:extLst>
      <p:ext uri="{BB962C8B-B14F-4D97-AF65-F5344CB8AC3E}">
        <p14:creationId xmlns:p14="http://schemas.microsoft.com/office/powerpoint/2010/main" val="1938975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926336" y="949884"/>
            <a:ext cx="8339328" cy="1384995"/>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 Fortalecer (con recursos económicos, materiales y humanos) a las instituciones involucradas en la prevención, atención, investigación y sanción de la violencia en contra de las mujeres. En particular, los Centros de Justicia para las Mujeres y las agencias del ministerio público en aquellas zonas donde existe mayores índices de violencia y menores recursos humanos y materiales, poniendo especial atención en que estos sean accesibles también para mujeres indígenas.</a:t>
            </a:r>
          </a:p>
        </p:txBody>
      </p:sp>
      <p:graphicFrame>
        <p:nvGraphicFramePr>
          <p:cNvPr id="9" name="8 Tabla"/>
          <p:cNvGraphicFramePr>
            <a:graphicFrameLocks noGrp="1"/>
          </p:cNvGraphicFramePr>
          <p:nvPr>
            <p:extLst>
              <p:ext uri="{D42A27DB-BD31-4B8C-83A1-F6EECF244321}">
                <p14:modId xmlns:p14="http://schemas.microsoft.com/office/powerpoint/2010/main" val="468046903"/>
              </p:ext>
            </p:extLst>
          </p:nvPr>
        </p:nvGraphicFramePr>
        <p:xfrm>
          <a:off x="1926336" y="2334879"/>
          <a:ext cx="8339328" cy="3442677"/>
        </p:xfrm>
        <a:graphic>
          <a:graphicData uri="http://schemas.openxmlformats.org/drawingml/2006/table">
            <a:tbl>
              <a:tblPr firstRow="1" bandRow="1">
                <a:tableStyleId>{073A0DAA-6AF3-43AB-8588-CEC1D06C72B9}</a:tableStyleId>
              </a:tblPr>
              <a:tblGrid>
                <a:gridCol w="686121">
                  <a:extLst>
                    <a:ext uri="{9D8B030D-6E8A-4147-A177-3AD203B41FA5}">
                      <a16:colId xmlns="" xmlns:a16="http://schemas.microsoft.com/office/drawing/2014/main" val="20001"/>
                    </a:ext>
                  </a:extLst>
                </a:gridCol>
                <a:gridCol w="2142423">
                  <a:extLst>
                    <a:ext uri="{9D8B030D-6E8A-4147-A177-3AD203B41FA5}">
                      <a16:colId xmlns="" xmlns:a16="http://schemas.microsoft.com/office/drawing/2014/main" val="20000"/>
                    </a:ext>
                  </a:extLst>
                </a:gridCol>
                <a:gridCol w="5510784">
                  <a:extLst>
                    <a:ext uri="{9D8B030D-6E8A-4147-A177-3AD203B41FA5}">
                      <a16:colId xmlns="" xmlns:a16="http://schemas.microsoft.com/office/drawing/2014/main"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 xmlns:a16="http://schemas.microsoft.com/office/drawing/2014/main"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200" b="1" kern="1200" dirty="0">
                          <a:solidFill>
                            <a:schemeClr val="tx1"/>
                          </a:solidFill>
                          <a:latin typeface="Arial" pitchFamily="34" charset="0"/>
                          <a:ea typeface="Verdana" panose="020B0604030504040204" pitchFamily="34" charset="0"/>
                          <a:cs typeface="Arial" pitchFamily="34" charset="0"/>
                        </a:rPr>
                        <a:t>Diseñar planes de fortalecimiento institucional y DNC.</a:t>
                      </a:r>
                    </a:p>
                  </a:txBody>
                  <a:tcPr marL="68580" marR="68580"/>
                </a:tc>
                <a:tc>
                  <a:txBody>
                    <a:bodyPr/>
                    <a:lstStyle/>
                    <a:p>
                      <a:pPr marL="0" algn="just" defTabSz="457200" rtl="0" eaLnBrk="1" latinLnBrk="0" hangingPunct="1"/>
                      <a:r>
                        <a:rPr lang="es-MX" sz="1350" b="0" kern="1200" dirty="0" smtClean="0">
                          <a:solidFill>
                            <a:schemeClr val="tx1"/>
                          </a:solidFill>
                          <a:latin typeface="Arial" pitchFamily="34" charset="0"/>
                          <a:ea typeface="Verdana" panose="020B0604030504040204" pitchFamily="34" charset="0"/>
                          <a:cs typeface="Arial" pitchFamily="34" charset="0"/>
                        </a:rPr>
                        <a:t>La</a:t>
                      </a:r>
                      <a:r>
                        <a:rPr lang="es-MX" sz="1350" b="0" kern="1200" baseline="0" dirty="0" smtClean="0">
                          <a:solidFill>
                            <a:schemeClr val="tx1"/>
                          </a:solidFill>
                          <a:latin typeface="Arial" pitchFamily="34" charset="0"/>
                          <a:ea typeface="Verdana" panose="020B0604030504040204" pitchFamily="34" charset="0"/>
                          <a:cs typeface="Arial" pitchFamily="34" charset="0"/>
                        </a:rPr>
                        <a:t> FGE estableció un nuevo modelo de Procuración de Justicia que comprende el fortalecimiento de sus capacidades institucionales a través de el reclutamiento y la protesta al cargo de 625 servidoras y servidores públicos, permitió la desconcentración de los servicios de procuración y su distribución en los 22 Distritos Judiciales del Estado, con la finalidad de ubicar personal ministerial y agentes investigadores, capacitado para atender mujeres y niñas víctimas en los 50 municipios con Declaratoria de Alerta de Violencia de Género y  en 15 agencias del Ministerio Público, cerradas en administraciones anteriores. </a:t>
                      </a:r>
                    </a:p>
                    <a:p>
                      <a:pPr marL="0" algn="just" defTabSz="457200" rtl="0" eaLnBrk="1" latinLnBrk="0" hangingPunct="1"/>
                      <a:endParaRPr lang="es-MX" sz="1350" b="0" kern="1200" baseline="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r>
                        <a:rPr lang="es-MX" sz="1350" b="0" kern="1200" dirty="0" smtClean="0">
                          <a:solidFill>
                            <a:schemeClr val="tx1"/>
                          </a:solidFill>
                          <a:latin typeface="Arial" pitchFamily="34" charset="0"/>
                          <a:ea typeface="Verdana" panose="020B0604030504040204" pitchFamily="34" charset="0"/>
                          <a:cs typeface="Arial" pitchFamily="34" charset="0"/>
                        </a:rPr>
                        <a:t>Se realizaron</a:t>
                      </a:r>
                      <a:r>
                        <a:rPr lang="es-MX" sz="1350" b="0" kern="1200" baseline="0" dirty="0" smtClean="0">
                          <a:solidFill>
                            <a:schemeClr val="tx1"/>
                          </a:solidFill>
                          <a:latin typeface="Arial" pitchFamily="34" charset="0"/>
                          <a:ea typeface="Verdana" panose="020B0604030504040204" pitchFamily="34" charset="0"/>
                          <a:cs typeface="Arial" pitchFamily="34" charset="0"/>
                        </a:rPr>
                        <a:t> las acciones administrativas para la instalación del Centro de Justicia para las Mujeres del municipio de Acatlán de Osorio</a:t>
                      </a:r>
                      <a:endParaRPr lang="es-MX" sz="1350" b="0" kern="1200" dirty="0">
                        <a:solidFill>
                          <a:schemeClr val="tx1"/>
                        </a:solidFill>
                        <a:latin typeface="Arial" pitchFamily="34" charset="0"/>
                        <a:ea typeface="Verdana" panose="020B0604030504040204" pitchFamily="34" charset="0"/>
                        <a:cs typeface="Arial" pitchFamily="34" charset="0"/>
                      </a:endParaRPr>
                    </a:p>
                  </a:txBody>
                  <a:tcPr/>
                </a:tc>
                <a:extLst>
                  <a:ext uri="{0D108BD9-81ED-4DB2-BD59-A6C34878D82A}">
                    <a16:rowId xmlns="" xmlns:a16="http://schemas.microsoft.com/office/drawing/2014/main" val="10002"/>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PREVENCIÓN</a:t>
            </a:r>
            <a:r>
              <a:rPr lang="es-MX" sz="2000" b="1" dirty="0">
                <a:solidFill>
                  <a:srgbClr val="810315"/>
                </a:solidFill>
                <a:latin typeface="Verdana" pitchFamily="34" charset="0"/>
                <a:ea typeface="Verdana" pitchFamily="34" charset="0"/>
                <a:cs typeface="Verdana" pitchFamily="34" charset="0"/>
              </a:rPr>
              <a:t>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332639" y="230495"/>
            <a:ext cx="1044575" cy="1044575"/>
          </a:xfrm>
          <a:prstGeom prst="rect">
            <a:avLst/>
          </a:prstGeom>
          <a:noFill/>
          <a:ln>
            <a:noFill/>
          </a:ln>
        </p:spPr>
      </p:pic>
    </p:spTree>
    <p:extLst>
      <p:ext uri="{BB962C8B-B14F-4D97-AF65-F5344CB8AC3E}">
        <p14:creationId xmlns:p14="http://schemas.microsoft.com/office/powerpoint/2010/main" val="3112259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926336" y="949884"/>
            <a:ext cx="8339328" cy="1384995"/>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 Fortalecer (con recursos económicos, materiales y humanos) a las instituciones involucradas en la prevención, atención, investigación y sanción de la violencia en contra de las mujeres. En particular, los Centros de Justicia para las Mujeres y las agencias del ministerio público en aquellas zonas donde existe mayores índices de violencia y menores recursos humanos y materiales, poniendo especial atención en que estos sean accesibles también para mujeres indígenas.</a:t>
            </a:r>
          </a:p>
        </p:txBody>
      </p:sp>
      <p:graphicFrame>
        <p:nvGraphicFramePr>
          <p:cNvPr id="9" name="8 Tabla"/>
          <p:cNvGraphicFramePr>
            <a:graphicFrameLocks noGrp="1"/>
          </p:cNvGraphicFramePr>
          <p:nvPr>
            <p:extLst>
              <p:ext uri="{D42A27DB-BD31-4B8C-83A1-F6EECF244321}">
                <p14:modId xmlns:p14="http://schemas.microsoft.com/office/powerpoint/2010/main" val="3360693051"/>
              </p:ext>
            </p:extLst>
          </p:nvPr>
        </p:nvGraphicFramePr>
        <p:xfrm>
          <a:off x="1926336" y="2334879"/>
          <a:ext cx="8339328" cy="2619717"/>
        </p:xfrm>
        <a:graphic>
          <a:graphicData uri="http://schemas.openxmlformats.org/drawingml/2006/table">
            <a:tbl>
              <a:tblPr firstRow="1" bandRow="1">
                <a:tableStyleId>{073A0DAA-6AF3-43AB-8588-CEC1D06C72B9}</a:tableStyleId>
              </a:tblPr>
              <a:tblGrid>
                <a:gridCol w="686121">
                  <a:extLst>
                    <a:ext uri="{9D8B030D-6E8A-4147-A177-3AD203B41FA5}">
                      <a16:colId xmlns="" xmlns:a16="http://schemas.microsoft.com/office/drawing/2014/main" val="20001"/>
                    </a:ext>
                  </a:extLst>
                </a:gridCol>
                <a:gridCol w="2142423">
                  <a:extLst>
                    <a:ext uri="{9D8B030D-6E8A-4147-A177-3AD203B41FA5}">
                      <a16:colId xmlns="" xmlns:a16="http://schemas.microsoft.com/office/drawing/2014/main" val="20000"/>
                    </a:ext>
                  </a:extLst>
                </a:gridCol>
                <a:gridCol w="5510784">
                  <a:extLst>
                    <a:ext uri="{9D8B030D-6E8A-4147-A177-3AD203B41FA5}">
                      <a16:colId xmlns="" xmlns:a16="http://schemas.microsoft.com/office/drawing/2014/main"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 xmlns:a16="http://schemas.microsoft.com/office/drawing/2014/main"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200" b="1" kern="1200" dirty="0">
                          <a:solidFill>
                            <a:schemeClr val="tx1"/>
                          </a:solidFill>
                          <a:latin typeface="Arial" pitchFamily="34" charset="0"/>
                          <a:ea typeface="Verdana" panose="020B0604030504040204" pitchFamily="34" charset="0"/>
                          <a:cs typeface="Arial" pitchFamily="34" charset="0"/>
                        </a:rPr>
                        <a:t>Diseñar planes de fortalecimiento institucional y DNC.</a:t>
                      </a:r>
                    </a:p>
                  </a:txBody>
                  <a:tcPr marL="68580" marR="68580"/>
                </a:tc>
                <a:tc>
                  <a:txBody>
                    <a:bodyPr/>
                    <a:lstStyle/>
                    <a:p>
                      <a:pPr marL="0" algn="just" defTabSz="457200" rtl="0" eaLnBrk="1" latinLnBrk="0" hangingPunct="1"/>
                      <a:endParaRPr lang="es-MX" sz="1350" b="0" kern="1200" baseline="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r>
                        <a:rPr lang="es-MX" sz="1350" b="0" kern="1200" baseline="0" dirty="0" smtClean="0">
                          <a:solidFill>
                            <a:schemeClr val="tx1"/>
                          </a:solidFill>
                          <a:latin typeface="Arial" pitchFamily="34" charset="0"/>
                          <a:ea typeface="Verdana" panose="020B0604030504040204" pitchFamily="34" charset="0"/>
                          <a:cs typeface="Arial" pitchFamily="34" charset="0"/>
                        </a:rPr>
                        <a:t>Las acciones de prevención del delito de la FGE consistieron en impartir 38 pláticas por la Dirección de Derechos Humanos de la Institución, así como 3 reuniones de trabajo para el mismo tema con personas pertenecientes a comunidades indígenas por parte de la Dirección de Asuntos Indígenas y 6 pláticas para prevención del delito y fomentar la denuncia con enfoque intercultural de la Unidad de Contexto y Análisis de Actuaciones de Delitos contra la Mujer, durante el periodo de abril al 8 de octubre de 2019 </a:t>
                      </a:r>
                    </a:p>
                    <a:p>
                      <a:pPr marL="0" algn="just" defTabSz="457200" rtl="0" eaLnBrk="1" latinLnBrk="0" hangingPunct="1"/>
                      <a:endParaRPr lang="es-MX" sz="1350" b="0" kern="1200" dirty="0">
                        <a:solidFill>
                          <a:srgbClr val="FF0000"/>
                        </a:solidFill>
                        <a:latin typeface="Arial" pitchFamily="34" charset="0"/>
                        <a:ea typeface="Verdana" panose="020B0604030504040204" pitchFamily="34" charset="0"/>
                        <a:cs typeface="Arial" pitchFamily="34" charset="0"/>
                      </a:endParaRPr>
                    </a:p>
                  </a:txBody>
                  <a:tcPr/>
                </a:tc>
                <a:extLst>
                  <a:ext uri="{0D108BD9-81ED-4DB2-BD59-A6C34878D82A}">
                    <a16:rowId xmlns="" xmlns:a16="http://schemas.microsoft.com/office/drawing/2014/main" val="10002"/>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PREVENCIÓN</a:t>
            </a:r>
            <a:r>
              <a:rPr lang="es-MX" sz="2000" b="1" dirty="0">
                <a:solidFill>
                  <a:srgbClr val="810315"/>
                </a:solidFill>
                <a:latin typeface="Verdana" pitchFamily="34" charset="0"/>
                <a:ea typeface="Verdana" pitchFamily="34" charset="0"/>
                <a:cs typeface="Verdana" pitchFamily="34" charset="0"/>
              </a:rPr>
              <a:t>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332639" y="230495"/>
            <a:ext cx="1044575" cy="1044575"/>
          </a:xfrm>
          <a:prstGeom prst="rect">
            <a:avLst/>
          </a:prstGeom>
          <a:noFill/>
          <a:ln>
            <a:noFill/>
          </a:ln>
        </p:spPr>
      </p:pic>
    </p:spTree>
    <p:extLst>
      <p:ext uri="{BB962C8B-B14F-4D97-AF65-F5344CB8AC3E}">
        <p14:creationId xmlns:p14="http://schemas.microsoft.com/office/powerpoint/2010/main" val="1944511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926336" y="949884"/>
            <a:ext cx="8339328" cy="1384995"/>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XVI. Fortalecer (con recursos económicos, materiales y humanos) a las instituciones involucradas en la prevención, atención, investigación y sanción de la violencia en contra de las mujeres. En particular, los Centros de Justicia para las Mujeres y las agencias del ministerio público en aquellas zonas donde existe mayores índices de violencia y menores recursos humanos y materiales, poniendo especial atención en que estos sean accesibles también para mujeres indígenas.</a:t>
            </a:r>
          </a:p>
        </p:txBody>
      </p:sp>
      <p:graphicFrame>
        <p:nvGraphicFramePr>
          <p:cNvPr id="9" name="8 Tabla"/>
          <p:cNvGraphicFramePr>
            <a:graphicFrameLocks noGrp="1"/>
          </p:cNvGraphicFramePr>
          <p:nvPr>
            <p:extLst>
              <p:ext uri="{D42A27DB-BD31-4B8C-83A1-F6EECF244321}">
                <p14:modId xmlns:p14="http://schemas.microsoft.com/office/powerpoint/2010/main" val="4089168121"/>
              </p:ext>
            </p:extLst>
          </p:nvPr>
        </p:nvGraphicFramePr>
        <p:xfrm>
          <a:off x="1926336" y="2334879"/>
          <a:ext cx="8339328" cy="3236937"/>
        </p:xfrm>
        <a:graphic>
          <a:graphicData uri="http://schemas.openxmlformats.org/drawingml/2006/table">
            <a:tbl>
              <a:tblPr firstRow="1" bandRow="1">
                <a:tableStyleId>{073A0DAA-6AF3-43AB-8588-CEC1D06C72B9}</a:tableStyleId>
              </a:tblPr>
              <a:tblGrid>
                <a:gridCol w="686121">
                  <a:extLst>
                    <a:ext uri="{9D8B030D-6E8A-4147-A177-3AD203B41FA5}">
                      <a16:colId xmlns="" xmlns:a16="http://schemas.microsoft.com/office/drawing/2014/main" val="20001"/>
                    </a:ext>
                  </a:extLst>
                </a:gridCol>
                <a:gridCol w="2142423">
                  <a:extLst>
                    <a:ext uri="{9D8B030D-6E8A-4147-A177-3AD203B41FA5}">
                      <a16:colId xmlns="" xmlns:a16="http://schemas.microsoft.com/office/drawing/2014/main" val="20000"/>
                    </a:ext>
                  </a:extLst>
                </a:gridCol>
                <a:gridCol w="5510784">
                  <a:extLst>
                    <a:ext uri="{9D8B030D-6E8A-4147-A177-3AD203B41FA5}">
                      <a16:colId xmlns="" xmlns:a16="http://schemas.microsoft.com/office/drawing/2014/main"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 xmlns:a16="http://schemas.microsoft.com/office/drawing/2014/main"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200" b="1" kern="1200" dirty="0">
                          <a:solidFill>
                            <a:schemeClr val="tx1"/>
                          </a:solidFill>
                          <a:latin typeface="Arial" pitchFamily="34" charset="0"/>
                          <a:ea typeface="Verdana" panose="020B0604030504040204" pitchFamily="34" charset="0"/>
                          <a:cs typeface="Arial" pitchFamily="34" charset="0"/>
                        </a:rPr>
                        <a:t>Diseñar planes de fortalecimiento institucional y DNC.</a:t>
                      </a:r>
                    </a:p>
                  </a:txBody>
                  <a:tcPr marL="68580" marR="68580"/>
                </a:tc>
                <a:tc>
                  <a:txBody>
                    <a:bodyPr/>
                    <a:lstStyle/>
                    <a:p>
                      <a:pPr marL="0" algn="just" defTabSz="457200" rtl="0" eaLnBrk="1" latinLnBrk="0" hangingPunct="1"/>
                      <a:r>
                        <a:rPr lang="es-MX" sz="1350" b="0" kern="1200" dirty="0" smtClean="0">
                          <a:solidFill>
                            <a:schemeClr val="tx1"/>
                          </a:solidFill>
                          <a:latin typeface="Arial" pitchFamily="34" charset="0"/>
                          <a:ea typeface="Verdana" panose="020B0604030504040204" pitchFamily="34" charset="0"/>
                          <a:cs typeface="Arial" pitchFamily="34" charset="0"/>
                        </a:rPr>
                        <a:t>Con la finalidad de ser más eficientes y crear mayor confianza en la ciudadanía, la Fiscalía obtuvo la certificación NOM ISO 9001 del sistema de denuncia en línea UAT@, y del proceso de Salas de Conducción Ministerial, referido en el Acuerdo A/004/2019 que establece los lineamientos para la planeación e investigación colegiada, entre agentes del Ministerio Público, peritos, agentes investigadores, analistas y asesores </a:t>
                      </a:r>
                      <a:r>
                        <a:rPr lang="es-MX" sz="1350" b="0" kern="1200" dirty="0" err="1" smtClean="0">
                          <a:solidFill>
                            <a:schemeClr val="tx1"/>
                          </a:solidFill>
                          <a:latin typeface="Arial" pitchFamily="34" charset="0"/>
                          <a:ea typeface="Verdana" panose="020B0604030504040204" pitchFamily="34" charset="0"/>
                          <a:cs typeface="Arial" pitchFamily="34" charset="0"/>
                        </a:rPr>
                        <a:t>victimales</a:t>
                      </a:r>
                      <a:r>
                        <a:rPr lang="es-MX" sz="1350" b="0" kern="1200" dirty="0" smtClean="0">
                          <a:solidFill>
                            <a:schemeClr val="tx1"/>
                          </a:solidFill>
                          <a:latin typeface="Arial" pitchFamily="34" charset="0"/>
                          <a:ea typeface="Verdana" panose="020B0604030504040204" pitchFamily="34" charset="0"/>
                          <a:cs typeface="Arial" pitchFamily="34" charset="0"/>
                        </a:rPr>
                        <a:t>.</a:t>
                      </a:r>
                      <a:endParaRPr lang="es-MX" sz="1350" b="0" kern="120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endParaRPr lang="es-MX" sz="1350" b="0" kern="1200" dirty="0" smtClean="0">
                        <a:solidFill>
                          <a:schemeClr val="tx1"/>
                        </a:solidFill>
                        <a:latin typeface="Arial" pitchFamily="34" charset="0"/>
                        <a:ea typeface="Verdana" panose="020B0604030504040204" pitchFamily="34" charset="0"/>
                        <a:cs typeface="Arial" pitchFamily="34" charset="0"/>
                      </a:endParaRPr>
                    </a:p>
                    <a:p>
                      <a:pPr marL="0" algn="just" defTabSz="457200" rtl="0" eaLnBrk="1" latinLnBrk="0" hangingPunct="1"/>
                      <a:r>
                        <a:rPr lang="es-MX" sz="1350" b="0" kern="1200" dirty="0" smtClean="0">
                          <a:solidFill>
                            <a:schemeClr val="tx1"/>
                          </a:solidFill>
                          <a:latin typeface="Arial" pitchFamily="34" charset="0"/>
                          <a:ea typeface="Verdana" panose="020B0604030504040204" pitchFamily="34" charset="0"/>
                          <a:cs typeface="Arial" pitchFamily="34" charset="0"/>
                        </a:rPr>
                        <a:t>La</a:t>
                      </a:r>
                      <a:r>
                        <a:rPr lang="es-MX" sz="1350" b="0" kern="1200" baseline="0" dirty="0" smtClean="0">
                          <a:solidFill>
                            <a:schemeClr val="tx1"/>
                          </a:solidFill>
                          <a:latin typeface="Arial" pitchFamily="34" charset="0"/>
                          <a:ea typeface="Verdana" panose="020B0604030504040204" pitchFamily="34" charset="0"/>
                          <a:cs typeface="Arial" pitchFamily="34" charset="0"/>
                        </a:rPr>
                        <a:t> </a:t>
                      </a:r>
                      <a:r>
                        <a:rPr lang="es-MX" sz="1350" b="0" kern="1200" dirty="0" smtClean="0">
                          <a:solidFill>
                            <a:schemeClr val="tx1"/>
                          </a:solidFill>
                          <a:latin typeface="Arial" pitchFamily="34" charset="0"/>
                          <a:ea typeface="Verdana" panose="020B0604030504040204" pitchFamily="34" charset="0"/>
                          <a:cs typeface="Arial" pitchFamily="34" charset="0"/>
                        </a:rPr>
                        <a:t>FGE usa sus capacidades actuales para la atención de la violencia contra las mujeres, como es el caso de 16 unidades de agente del MP móviles, las cuales están equipadas para recibir todo tipo de denuncias, entre ellas las relacionas con la violencia que enfrentan las mujeres.</a:t>
                      </a:r>
                      <a:endParaRPr lang="es-MX" sz="1350" b="0" kern="1200" dirty="0">
                        <a:solidFill>
                          <a:srgbClr val="FF0000"/>
                        </a:solidFill>
                        <a:latin typeface="Arial" pitchFamily="34" charset="0"/>
                        <a:ea typeface="Verdana" panose="020B0604030504040204" pitchFamily="34" charset="0"/>
                        <a:cs typeface="Arial" pitchFamily="34" charset="0"/>
                      </a:endParaRPr>
                    </a:p>
                  </a:txBody>
                  <a:tcPr/>
                </a:tc>
                <a:extLst>
                  <a:ext uri="{0D108BD9-81ED-4DB2-BD59-A6C34878D82A}">
                    <a16:rowId xmlns="" xmlns:a16="http://schemas.microsoft.com/office/drawing/2014/main" val="10002"/>
                  </a:ext>
                </a:extLst>
              </a:tr>
            </a:tbl>
          </a:graphicData>
        </a:graphic>
      </p:graphicFrame>
      <p:sp>
        <p:nvSpPr>
          <p:cNvPr id="7" name="6 Rectángulo"/>
          <p:cNvSpPr/>
          <p:nvPr/>
        </p:nvSpPr>
        <p:spPr>
          <a:xfrm>
            <a:off x="6555978" y="552728"/>
            <a:ext cx="4112023" cy="400110"/>
          </a:xfrm>
          <a:prstGeom prst="rect">
            <a:avLst/>
          </a:prstGeom>
          <a:noFill/>
        </p:spPr>
        <p:txBody>
          <a:bodyPr wrap="non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PREVENCIÓN</a:t>
            </a:r>
            <a:r>
              <a:rPr lang="es-MX" sz="2000" b="1" dirty="0">
                <a:solidFill>
                  <a:srgbClr val="810315"/>
                </a:solidFill>
                <a:latin typeface="Verdana" pitchFamily="34" charset="0"/>
                <a:ea typeface="Verdana" pitchFamily="34" charset="0"/>
                <a:cs typeface="Verdana" pitchFamily="34" charset="0"/>
              </a:rPr>
              <a:t> </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332639" y="230495"/>
            <a:ext cx="1044575" cy="1044575"/>
          </a:xfrm>
          <a:prstGeom prst="rect">
            <a:avLst/>
          </a:prstGeom>
          <a:noFill/>
          <a:ln>
            <a:noFill/>
          </a:ln>
        </p:spPr>
      </p:pic>
    </p:spTree>
    <p:extLst>
      <p:ext uri="{BB962C8B-B14F-4D97-AF65-F5344CB8AC3E}">
        <p14:creationId xmlns:p14="http://schemas.microsoft.com/office/powerpoint/2010/main" val="13931087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636</Words>
  <Application>Microsoft Office PowerPoint</Application>
  <PresentationFormat>Panorámica</PresentationFormat>
  <Paragraphs>29</Paragraphs>
  <Slides>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Calibri</vt:lpstr>
      <vt:lpstr>Calibri Light</vt:lpstr>
      <vt:lpstr>Verdana</vt:lpstr>
      <vt:lpstr>Tema de Office</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Adriana Griselda Lima Coeto</cp:lastModifiedBy>
  <cp:revision>11</cp:revision>
  <dcterms:created xsi:type="dcterms:W3CDTF">2019-10-09T17:02:28Z</dcterms:created>
  <dcterms:modified xsi:type="dcterms:W3CDTF">2019-10-10T02:07:33Z</dcterms:modified>
</cp:coreProperties>
</file>