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9D567-89BC-45B1-89CA-810FF1A8EDBC}" type="datetimeFigureOut">
              <a:rPr lang="es-MX" smtClean="0"/>
              <a:t>13/05/2020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D09F9-A4EF-4449-A7DB-EBA1DA2862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184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9D567-89BC-45B1-89CA-810FF1A8EDBC}" type="datetimeFigureOut">
              <a:rPr lang="es-MX" smtClean="0"/>
              <a:t>13/05/2020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D09F9-A4EF-4449-A7DB-EBA1DA2862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5336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9D567-89BC-45B1-89CA-810FF1A8EDBC}" type="datetimeFigureOut">
              <a:rPr lang="es-MX" smtClean="0"/>
              <a:t>13/05/2020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D09F9-A4EF-4449-A7DB-EBA1DA2862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182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9D567-89BC-45B1-89CA-810FF1A8EDBC}" type="datetimeFigureOut">
              <a:rPr lang="es-MX" smtClean="0"/>
              <a:t>13/05/2020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D09F9-A4EF-4449-A7DB-EBA1DA2862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455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9D567-89BC-45B1-89CA-810FF1A8EDBC}" type="datetimeFigureOut">
              <a:rPr lang="es-MX" smtClean="0"/>
              <a:t>13/05/2020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D09F9-A4EF-4449-A7DB-EBA1DA2862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7050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9D567-89BC-45B1-89CA-810FF1A8EDBC}" type="datetimeFigureOut">
              <a:rPr lang="es-MX" smtClean="0"/>
              <a:t>13/05/2020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D09F9-A4EF-4449-A7DB-EBA1DA2862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5937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9D567-89BC-45B1-89CA-810FF1A8EDBC}" type="datetimeFigureOut">
              <a:rPr lang="es-MX" smtClean="0"/>
              <a:t>13/05/2020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D09F9-A4EF-4449-A7DB-EBA1DA2862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933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9D567-89BC-45B1-89CA-810FF1A8EDBC}" type="datetimeFigureOut">
              <a:rPr lang="es-MX" smtClean="0"/>
              <a:t>13/05/2020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D09F9-A4EF-4449-A7DB-EBA1DA2862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7396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9D567-89BC-45B1-89CA-810FF1A8EDBC}" type="datetimeFigureOut">
              <a:rPr lang="es-MX" smtClean="0"/>
              <a:t>13/05/2020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D09F9-A4EF-4449-A7DB-EBA1DA2862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3546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9D567-89BC-45B1-89CA-810FF1A8EDBC}" type="datetimeFigureOut">
              <a:rPr lang="es-MX" smtClean="0"/>
              <a:t>13/05/2020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D09F9-A4EF-4449-A7DB-EBA1DA2862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8853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9D567-89BC-45B1-89CA-810FF1A8EDBC}" type="datetimeFigureOut">
              <a:rPr lang="es-MX" smtClean="0"/>
              <a:t>13/05/2020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D09F9-A4EF-4449-A7DB-EBA1DA2862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882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9D567-89BC-45B1-89CA-810FF1A8EDBC}" type="datetimeFigureOut">
              <a:rPr lang="es-MX" smtClean="0"/>
              <a:t>13/05/2020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D09F9-A4EF-4449-A7DB-EBA1DA2862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1517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CuadroTexto"/>
          <p:cNvSpPr txBox="1"/>
          <p:nvPr/>
        </p:nvSpPr>
        <p:spPr>
          <a:xfrm>
            <a:off x="1905762" y="1108846"/>
            <a:ext cx="8380476" cy="954107"/>
          </a:xfrm>
          <a:prstGeom prst="rect">
            <a:avLst/>
          </a:prstGeom>
          <a:noFill/>
          <a:ln>
            <a:solidFill>
              <a:srgbClr val="810315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1400" b="1">
                <a:solidFill>
                  <a:schemeClr val="bg1">
                    <a:lumMod val="50000"/>
                  </a:schemeClr>
                </a:solidFill>
                <a:latin typeface="Bw Glenn Sans Bold" panose="00000800000000000000" pitchFamily="50" charset="0"/>
                <a:ea typeface="Verdana" panose="020B0604030504040204" pitchFamily="34" charset="0"/>
                <a:cs typeface="Arial" pitchFamily="34" charset="0"/>
              </a:defRPr>
            </a:lvl1pPr>
          </a:lstStyle>
          <a:p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Medida VIII. Generar e impartir cursos especializados en materia de actuación e investigación y juzgamiento de los delitos de </a:t>
            </a:r>
            <a:r>
              <a:rPr lang="es-MX" dirty="0" err="1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feminicidio</a:t>
            </a:r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, desaparición de personas, especialmente mujeres y niñas, que permitan dejar evidencia de su aprovechamiento e implementación dirigidos a personal de la Fiscalía General del Estado y operadores jurídicos estatales.</a:t>
            </a:r>
          </a:p>
        </p:txBody>
      </p:sp>
      <p:sp>
        <p:nvSpPr>
          <p:cNvPr id="3" name="2 Rectángulo"/>
          <p:cNvSpPr/>
          <p:nvPr/>
        </p:nvSpPr>
        <p:spPr>
          <a:xfrm>
            <a:off x="6555978" y="552728"/>
            <a:ext cx="411202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20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MEDIDAS</a:t>
            </a:r>
            <a:r>
              <a:rPr lang="es-MX" sz="2000" b="1" dirty="0">
                <a:solidFill>
                  <a:srgbClr val="8103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MX" sz="20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PREVENCIÓN </a:t>
            </a: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/>
          </p:nvPr>
        </p:nvGraphicFramePr>
        <p:xfrm>
          <a:off x="1905763" y="2322178"/>
          <a:ext cx="8383577" cy="420467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640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779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415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7087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RESP</a:t>
                      </a:r>
                      <a:r>
                        <a:rPr lang="es-MX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L="68580" marR="6858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ACCIÓN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ESPECÍFICA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DESCRIPCIÓN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DEL AVANCE (</a:t>
                      </a:r>
                      <a:r>
                        <a:rPr lang="es-MX" sz="1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Cumplido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0877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FGE</a:t>
                      </a:r>
                    </a:p>
                  </a:txBody>
                  <a:tcPr marL="68580" marR="68580" vert="vert270" anchor="ctr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Consolidar el Programa de Capacitación Permanente, mismo que considera la formación de personal de nuevo ingreso.</a:t>
                      </a:r>
                    </a:p>
                    <a:p>
                      <a:pPr marL="0" algn="just" defTabSz="457200" rtl="0" eaLnBrk="1" latinLnBrk="0" hangingPunct="1"/>
                      <a:endParaRPr lang="es-MX" sz="14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  <a:p>
                      <a:pPr marL="0" algn="just" defTabSz="457200" rtl="0" eaLnBrk="1" latinLnBrk="0" hangingPunct="1"/>
                      <a:endParaRPr lang="es-MX" sz="14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  <a:p>
                      <a:pPr marL="0" algn="just" defTabSz="457200" rtl="0" eaLnBrk="1" latinLnBrk="0" hangingPunct="1"/>
                      <a:endParaRPr lang="es-MX" sz="14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  <a:p>
                      <a:pPr marL="0" algn="just" defTabSz="457200" rtl="0" eaLnBrk="1" latinLnBrk="0" hangingPunct="1"/>
                      <a:endParaRPr lang="es-MX" sz="14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  <a:p>
                      <a:pPr marL="0" algn="just" defTabSz="457200" rtl="0" eaLnBrk="1" latinLnBrk="0" hangingPunct="1"/>
                      <a:endParaRPr lang="es-MX" sz="14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  <a:p>
                      <a:pPr marL="0" algn="just" defTabSz="457200" rtl="0" eaLnBrk="1" latinLnBrk="0" hangingPunct="1"/>
                      <a:endParaRPr lang="es-MX" sz="14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  <a:p>
                      <a:pPr marL="0" algn="just" defTabSz="457200" rtl="0" eaLnBrk="1" latinLnBrk="0" hangingPunct="1"/>
                      <a:endParaRPr lang="es-MX" sz="14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  <a:p>
                      <a:pPr marL="0" algn="just" defTabSz="457200" rtl="0" eaLnBrk="1" latinLnBrk="0" hangingPunct="1"/>
                      <a:r>
                        <a:rPr lang="es-MX" sz="14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                                               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3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 </a:t>
                      </a:r>
                      <a:r>
                        <a:rPr lang="es-MX" sz="13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FGE,</a:t>
                      </a:r>
                      <a:r>
                        <a:rPr lang="es-MX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para</a:t>
                      </a:r>
                      <a:r>
                        <a:rPr lang="es-MX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la mejor atención de mujeres y niñas víctimas de violencia, entre los meses de abril a diciembre de 2019, </a:t>
                      </a:r>
                      <a:r>
                        <a:rPr lang="es-MX" sz="13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procuró</a:t>
                      </a:r>
                      <a:r>
                        <a:rPr lang="es-MX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45 </a:t>
                      </a:r>
                      <a:r>
                        <a:rPr lang="es-MX" sz="13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cursos, con 21 denominaciones,</a:t>
                      </a:r>
                      <a:r>
                        <a:rPr lang="es-MX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impartidos a 570 servidoras y servidores públicos de la Institución en 1717 horas de capacitación, como se describe a continuación</a:t>
                      </a:r>
                      <a:r>
                        <a:rPr lang="es-MX" sz="13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 </a:t>
                      </a:r>
                      <a:endParaRPr lang="es-MX" sz="13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es-MX" sz="13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.“Violencia de Género”, </a:t>
                      </a:r>
                      <a:r>
                        <a:rPr lang="es-MX" sz="13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en 3 cursos</a:t>
                      </a:r>
                      <a:r>
                        <a:rPr lang="es-MX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con un resultado de 60 horas y 10 capacitaciones, </a:t>
                      </a:r>
                      <a:r>
                        <a:rPr lang="es-MX" sz="13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</a:t>
                      </a:r>
                      <a:r>
                        <a:rPr lang="es-MX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“Perspectiva de género como estrategia transversal en 4 cursos, con un resultado de 56 horas y 8 capacitaciones. </a:t>
                      </a:r>
                      <a:r>
                        <a:rPr lang="es-MX" sz="13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 </a:t>
                      </a:r>
                      <a:r>
                        <a:rPr lang="es-MX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“Hacia una Vida Libre de Violencia”, en 5 cursos, con un resultado de 70 horas de capacitación y 16 capacitaciones. </a:t>
                      </a:r>
                      <a:r>
                        <a:rPr lang="es-MX" sz="13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 </a:t>
                      </a:r>
                      <a:r>
                        <a:rPr lang="es-MX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“Conceptos Fundamentales sobre género en la Administración Pública” en 2 cursos, un total de 48 horas de capacitación y 150 capacitaciones, </a:t>
                      </a:r>
                      <a:r>
                        <a:rPr lang="es-MX" sz="13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 “</a:t>
                      </a:r>
                      <a:r>
                        <a:rPr lang="es-MX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Medidas que se Aplican en la Alerta de Género y Acoso Sexual” en 1 curso de 42 horas y 10 capacitaciones,</a:t>
                      </a:r>
                      <a:r>
                        <a:rPr lang="es-MX" sz="13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6.  </a:t>
                      </a:r>
                      <a:r>
                        <a:rPr lang="es-MX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“Violencia de Género” en 1 curso de 16 horas, a través de 75 capacitaciones, </a:t>
                      </a:r>
                      <a:r>
                        <a:rPr lang="es-MX" sz="13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7. “</a:t>
                      </a:r>
                      <a:r>
                        <a:rPr lang="es-MX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 Derecho de las Niñas, Niños y Adolescentes” en 1 curso de 16 horas a través de 185 capacitaciones, </a:t>
                      </a:r>
                      <a:r>
                        <a:rPr lang="es-MX" sz="13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8. “</a:t>
                      </a:r>
                      <a:r>
                        <a:rPr lang="es-MX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Muestreo Estadístico para la Toma Efectiva de Decisiones” en 1  curso  de  14  horas</a:t>
                      </a:r>
                      <a:endParaRPr lang="es-MX" sz="13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8" name="Imagen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8940" y="430550"/>
            <a:ext cx="1044575" cy="1044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448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CuadroTexto"/>
          <p:cNvSpPr txBox="1"/>
          <p:nvPr/>
        </p:nvSpPr>
        <p:spPr>
          <a:xfrm>
            <a:off x="1905762" y="1108846"/>
            <a:ext cx="8380476" cy="954107"/>
          </a:xfrm>
          <a:prstGeom prst="rect">
            <a:avLst/>
          </a:prstGeom>
          <a:noFill/>
          <a:ln>
            <a:solidFill>
              <a:srgbClr val="810315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1400" b="1">
                <a:solidFill>
                  <a:schemeClr val="bg1">
                    <a:lumMod val="50000"/>
                  </a:schemeClr>
                </a:solidFill>
                <a:latin typeface="Bw Glenn Sans Bold" panose="00000800000000000000" pitchFamily="50" charset="0"/>
                <a:ea typeface="Verdana" panose="020B0604030504040204" pitchFamily="34" charset="0"/>
                <a:cs typeface="Arial" pitchFamily="34" charset="0"/>
              </a:defRPr>
            </a:lvl1pPr>
          </a:lstStyle>
          <a:p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Medida VIII. Generar e impartir cursos especializados en materia de actuación e investigación y juzgamiento de los delitos de </a:t>
            </a:r>
            <a:r>
              <a:rPr lang="es-MX" dirty="0" err="1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feminicidio</a:t>
            </a:r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, desaparición de personas, especialmente mujeres y niñas, que permitan dejar evidencia de su aprovechamiento e implementación dirigidos a personal de la Fiscalía General del Estado y operadores jurídicos estatales.</a:t>
            </a:r>
          </a:p>
        </p:txBody>
      </p:sp>
      <p:sp>
        <p:nvSpPr>
          <p:cNvPr id="3" name="2 Rectángulo"/>
          <p:cNvSpPr/>
          <p:nvPr/>
        </p:nvSpPr>
        <p:spPr>
          <a:xfrm>
            <a:off x="6555978" y="552728"/>
            <a:ext cx="411202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20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MEDIDAS</a:t>
            </a:r>
            <a:r>
              <a:rPr lang="es-MX" sz="2000" b="1" dirty="0">
                <a:solidFill>
                  <a:srgbClr val="8103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MX" sz="20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PREVENCIÓN </a:t>
            </a: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/>
          </p:nvPr>
        </p:nvGraphicFramePr>
        <p:xfrm>
          <a:off x="1905763" y="2322178"/>
          <a:ext cx="8383577" cy="412847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640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779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415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7087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RESP</a:t>
                      </a:r>
                      <a:r>
                        <a:rPr lang="es-MX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L="68580" marR="6858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ACCIÓN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ESPECÍFICA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DESCRIPCIÓN</a:t>
                      </a:r>
                      <a:r>
                        <a:rPr lang="es-MX" sz="13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DEL AVANCE (</a:t>
                      </a:r>
                      <a:r>
                        <a:rPr lang="es-MX" sz="13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Cumplido</a:t>
                      </a:r>
                      <a:r>
                        <a:rPr lang="es-MX" sz="13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s-MX" sz="13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0877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FGE</a:t>
                      </a:r>
                    </a:p>
                  </a:txBody>
                  <a:tcPr marL="68580" marR="68580" vert="vert270" anchor="ctr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Consolidar el Programa de Capacitación Permanente, mismo que considera la formación de personal de nuevo ingreso.</a:t>
                      </a:r>
                    </a:p>
                    <a:p>
                      <a:pPr marL="0" algn="just" defTabSz="457200" rtl="0" eaLnBrk="1" latinLnBrk="0" hangingPunct="1"/>
                      <a:endParaRPr lang="es-MX" sz="14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  <a:p>
                      <a:pPr marL="0" algn="just" defTabSz="457200" rtl="0" eaLnBrk="1" latinLnBrk="0" hangingPunct="1"/>
                      <a:endParaRPr lang="es-MX" sz="14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  <a:p>
                      <a:pPr marL="0" algn="just" defTabSz="457200" rtl="0" eaLnBrk="1" latinLnBrk="0" hangingPunct="1"/>
                      <a:endParaRPr lang="es-MX" sz="14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  <a:p>
                      <a:pPr marL="0" algn="just" defTabSz="457200" rtl="0" eaLnBrk="1" latinLnBrk="0" hangingPunct="1"/>
                      <a:endParaRPr lang="es-MX" sz="14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  <a:p>
                      <a:pPr marL="0" algn="just" defTabSz="457200" rtl="0" eaLnBrk="1" latinLnBrk="0" hangingPunct="1"/>
                      <a:endParaRPr lang="es-MX" sz="14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  <a:p>
                      <a:pPr marL="0" algn="just" defTabSz="457200" rtl="0" eaLnBrk="1" latinLnBrk="0" hangingPunct="1"/>
                      <a:endParaRPr lang="es-MX" sz="14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  <a:p>
                      <a:pPr marL="0" algn="just" defTabSz="457200" rtl="0" eaLnBrk="1" latinLnBrk="0" hangingPunct="1"/>
                      <a:endParaRPr lang="es-MX" sz="14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  <a:p>
                      <a:pPr marL="0" algn="just" defTabSz="457200" rtl="0" eaLnBrk="1" latinLnBrk="0" hangingPunct="1"/>
                      <a:r>
                        <a:rPr lang="es-MX" sz="14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                                               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capacitaciones</a:t>
                      </a:r>
                      <a:r>
                        <a:rPr lang="es-MX" sz="13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;</a:t>
                      </a:r>
                      <a:r>
                        <a:rPr lang="es-MX" sz="13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3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9. </a:t>
                      </a:r>
                      <a:r>
                        <a:rPr lang="es-MX" sz="13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“Análisis del Delito de Trata de Personas y Aplicación</a:t>
                      </a:r>
                      <a:r>
                        <a:rPr lang="es-MX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del Protocolo para el Estado de Puebla” en 1 curso de 10 horas para 38 servidoras y servidores públicos, </a:t>
                      </a:r>
                      <a:r>
                        <a:rPr lang="es-MX" sz="13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10. </a:t>
                      </a:r>
                      <a:r>
                        <a:rPr lang="es-MX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“El delito de Feminicidio y la Aplicación del Protocolo de Investigación para el Estado de Puebla” en 4 cursos, en un total de 64 horas y 168 capacitaciones, </a:t>
                      </a:r>
                      <a:r>
                        <a:rPr lang="es-MX" sz="13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11. </a:t>
                      </a:r>
                      <a:r>
                        <a:rPr lang="es-MX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“Prevención y Combate de la Desaparición Forzada de Personas” en 1 curso de 15 horas a 27 servidoras y servidores públicos, </a:t>
                      </a:r>
                      <a:r>
                        <a:rPr lang="es-MX" sz="13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12. </a:t>
                      </a:r>
                      <a:r>
                        <a:rPr lang="es-MX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“Marco Jurídico Nacional y Estatal para la Prevención, Atención y Erradicación de la Violencia contra las Mujeres” en 2 cursos, a través de 48 horas de capacitación a 147 servidoras y servidores públicos, </a:t>
                      </a:r>
                      <a:r>
                        <a:rPr lang="es-MX" sz="13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13. </a:t>
                      </a:r>
                      <a:r>
                        <a:rPr lang="es-MX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“Instrumentos Internacionales y Regionales para la Protección de los Derechos Humanos de las Mujeres” en 1 curso de 24 horas para 149 servidoras y servidores públicos de la Institución, </a:t>
                      </a:r>
                      <a:r>
                        <a:rPr lang="es-MX" sz="13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14.</a:t>
                      </a:r>
                      <a:r>
                        <a:rPr lang="es-MX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“Aplicación del Protocolo de  Actuación para el Personal de las Instancias de Procuración de Justicia del País en casos que involucren la Orientación Sexual o Identidad de Género” en 1 curso de 16 horas con un total de 37 capacitaciones, </a:t>
                      </a:r>
                      <a:r>
                        <a:rPr lang="es-MX" sz="13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15. </a:t>
                      </a:r>
                      <a:r>
                        <a:rPr lang="es-MX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“Conociendo ¿Qué es  la  Alerta   de  Género?”    en   5  cursos,   dando   un    total   de    56   horas    de   15   horas   de  capacitación </a:t>
                      </a:r>
                      <a:endParaRPr lang="es-MX" sz="13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8" name="Imagen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8940" y="430550"/>
            <a:ext cx="1044575" cy="1044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612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CuadroTexto"/>
          <p:cNvSpPr txBox="1"/>
          <p:nvPr/>
        </p:nvSpPr>
        <p:spPr>
          <a:xfrm>
            <a:off x="1905762" y="1108846"/>
            <a:ext cx="8380476" cy="954107"/>
          </a:xfrm>
          <a:prstGeom prst="rect">
            <a:avLst/>
          </a:prstGeom>
          <a:noFill/>
          <a:ln>
            <a:solidFill>
              <a:srgbClr val="810315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1400" b="1">
                <a:solidFill>
                  <a:schemeClr val="bg1">
                    <a:lumMod val="50000"/>
                  </a:schemeClr>
                </a:solidFill>
                <a:latin typeface="Bw Glenn Sans Bold" panose="00000800000000000000" pitchFamily="50" charset="0"/>
                <a:ea typeface="Verdana" panose="020B0604030504040204" pitchFamily="34" charset="0"/>
                <a:cs typeface="Arial" pitchFamily="34" charset="0"/>
              </a:defRPr>
            </a:lvl1pPr>
          </a:lstStyle>
          <a:p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Medida VIII. Generar e impartir cursos especializados en materia de actuación e investigación y juzgamiento de los delitos de </a:t>
            </a:r>
            <a:r>
              <a:rPr lang="es-MX" dirty="0" err="1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feminicidio</a:t>
            </a:r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, desaparición de personas, especialmente mujeres y niñas, que permitan dejar evidencia de su aprovechamiento e implementación dirigidos a personal de la Fiscalía General del Estado y operadores jurídicos estatales.</a:t>
            </a:r>
          </a:p>
        </p:txBody>
      </p:sp>
      <p:sp>
        <p:nvSpPr>
          <p:cNvPr id="3" name="2 Rectángulo"/>
          <p:cNvSpPr/>
          <p:nvPr/>
        </p:nvSpPr>
        <p:spPr>
          <a:xfrm>
            <a:off x="6555978" y="552728"/>
            <a:ext cx="411202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20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MEDIDAS</a:t>
            </a:r>
            <a:r>
              <a:rPr lang="es-MX" sz="2000" b="1" dirty="0">
                <a:solidFill>
                  <a:srgbClr val="8103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MX" sz="20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PREVENCIÓN </a:t>
            </a: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/>
          </p:nvPr>
        </p:nvGraphicFramePr>
        <p:xfrm>
          <a:off x="1905763" y="2322178"/>
          <a:ext cx="8383577" cy="447486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640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779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415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4294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RESP</a:t>
                      </a:r>
                      <a:r>
                        <a:rPr lang="es-MX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L="68580" marR="6858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ACCIÓN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ESPECÍFICA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DESCRIPCIÓN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DEL AVANCE (</a:t>
                      </a:r>
                      <a:r>
                        <a:rPr lang="es-MX" sz="1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Cumplido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0877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FGE</a:t>
                      </a:r>
                    </a:p>
                  </a:txBody>
                  <a:tcPr marL="68580" marR="68580" vert="vert270" anchor="ctr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Consolidar el Programa de Capacitación Permanente, mismo que considera la formación de personal de nuevo ingreso.</a:t>
                      </a:r>
                    </a:p>
                    <a:p>
                      <a:pPr marL="0" algn="just" defTabSz="457200" rtl="0" eaLnBrk="1" latinLnBrk="0" hangingPunct="1"/>
                      <a:endParaRPr lang="es-MX" sz="14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  <a:p>
                      <a:pPr marL="0" algn="just" defTabSz="457200" rtl="0" eaLnBrk="1" latinLnBrk="0" hangingPunct="1"/>
                      <a:endParaRPr lang="es-MX" sz="14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  <a:p>
                      <a:pPr marL="0" algn="just" defTabSz="457200" rtl="0" eaLnBrk="1" latinLnBrk="0" hangingPunct="1"/>
                      <a:endParaRPr lang="es-MX" sz="14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  <a:p>
                      <a:pPr marL="0" algn="just" defTabSz="457200" rtl="0" eaLnBrk="1" latinLnBrk="0" hangingPunct="1"/>
                      <a:endParaRPr lang="es-MX" sz="14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  <a:p>
                      <a:pPr marL="0" algn="just" defTabSz="457200" rtl="0" eaLnBrk="1" latinLnBrk="0" hangingPunct="1"/>
                      <a:endParaRPr lang="es-MX" sz="14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  <a:p>
                      <a:pPr marL="0" algn="just" defTabSz="457200" rtl="0" eaLnBrk="1" latinLnBrk="0" hangingPunct="1"/>
                      <a:endParaRPr lang="es-MX" sz="14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  <a:p>
                      <a:pPr marL="0" algn="just" defTabSz="457200" rtl="0" eaLnBrk="1" latinLnBrk="0" hangingPunct="1"/>
                      <a:endParaRPr lang="es-MX" sz="14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  <a:p>
                      <a:pPr marL="0" algn="just" defTabSz="457200" rtl="0" eaLnBrk="1" latinLnBrk="0" hangingPunct="1"/>
                      <a:r>
                        <a:rPr lang="es-MX" sz="14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                                               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 33 servidoras y servidores públicos. </a:t>
                      </a:r>
                      <a:r>
                        <a:rPr lang="es-MX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16. </a:t>
                      </a:r>
                      <a:r>
                        <a:rPr lang="es-MX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“Investigación y Persecución del Delito de Feminicidio” en 3 cursos, dando un total de 45 horas de capacitación a 122 servidoras y servidores públicos, </a:t>
                      </a:r>
                      <a:r>
                        <a:rPr lang="es-MX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17.</a:t>
                      </a:r>
                      <a:r>
                        <a:rPr lang="es-MX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“Capacitaciones a las y los Servidores Públicos en Materia de Prevención, Sanción y Erradicación de la Trata de Personas con Especial Énfasis en la Cometida contra las Mujeres y Niñas DAVGM” en 2 cursos, con un total de 30 horas y un total de 51 capacitaciones, </a:t>
                      </a:r>
                      <a:r>
                        <a:rPr lang="es-MX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18.</a:t>
                      </a:r>
                      <a:r>
                        <a:rPr lang="es-MX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“Especialización en Investigación y Persecución de los Delitos de Desaparición Forzada de Personas y Desaparición cometida por Particulares” en 2 cursos, 60 horas, y un total de 74 capacitaciones; </a:t>
                      </a:r>
                      <a:r>
                        <a:rPr lang="es-MX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19.</a:t>
                      </a:r>
                      <a:r>
                        <a:rPr lang="es-MX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“Igualdad de Trato y no Discriminación en la Atención Pública a Mujeres Víctimas de Violencia” 1  curso, 26 horas y 144 capacitaciones, </a:t>
                      </a:r>
                      <a:r>
                        <a:rPr lang="es-MX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20. </a:t>
                      </a:r>
                      <a:r>
                        <a:rPr lang="es-MX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“Taller de Fortalecimiento Técnico y Profesional del Investigador del Delito de Desaparición Forzada alineado a Estándares Internacionales, Tratados y/o Protocolos” 1 curso, 25 horas y 22 capacitaciones, </a:t>
                      </a:r>
                      <a:r>
                        <a:rPr lang="es-MX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21.</a:t>
                      </a:r>
                      <a:r>
                        <a:rPr lang="es-MX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“Prevención de Violencia de Género” en 1 curso en 20 horas, y 136 capacitaciones. </a:t>
                      </a:r>
                      <a:endParaRPr lang="es-MX" sz="14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8" name="Imagen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8940" y="430550"/>
            <a:ext cx="1044575" cy="1044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565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CuadroTexto"/>
          <p:cNvSpPr txBox="1"/>
          <p:nvPr/>
        </p:nvSpPr>
        <p:spPr>
          <a:xfrm>
            <a:off x="1905762" y="1081101"/>
            <a:ext cx="8380476" cy="954107"/>
          </a:xfrm>
          <a:prstGeom prst="rect">
            <a:avLst/>
          </a:prstGeom>
          <a:noFill/>
          <a:ln>
            <a:solidFill>
              <a:srgbClr val="810315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1400" b="1">
                <a:solidFill>
                  <a:schemeClr val="bg1">
                    <a:lumMod val="50000"/>
                  </a:schemeClr>
                </a:solidFill>
                <a:latin typeface="Bw Glenn Sans Bold" panose="00000800000000000000" pitchFamily="50" charset="0"/>
                <a:ea typeface="Verdana" panose="020B0604030504040204" pitchFamily="34" charset="0"/>
                <a:cs typeface="Arial" pitchFamily="34" charset="0"/>
              </a:defRPr>
            </a:lvl1pPr>
          </a:lstStyle>
          <a:p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Medida VIII. Generar e impartir cursos especializados en materia de actuación e investigación y juzgamiento de los delitos de </a:t>
            </a:r>
            <a:r>
              <a:rPr lang="es-MX" dirty="0" err="1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feminicidio</a:t>
            </a:r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, desaparición de personas, especialmente mujeres y niñas, que permitan dejar evidencia de su aprovechamiento e implementación dirigidos a personal de la Fiscalía General del Estado y operadores jurídicos estatales.</a:t>
            </a: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/>
          </p:nvPr>
        </p:nvGraphicFramePr>
        <p:xfrm>
          <a:off x="1905762" y="2764077"/>
          <a:ext cx="8383577" cy="3810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411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373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0501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7087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RESP.</a:t>
                      </a:r>
                    </a:p>
                  </a:txBody>
                  <a:tcPr marL="68580" marR="6858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ACCIÓN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ESPECÍFICA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DESCRIPCIÓN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DEL AVANCE (</a:t>
                      </a:r>
                      <a:r>
                        <a:rPr lang="es-MX" sz="1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Cumplido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0877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FGE</a:t>
                      </a:r>
                    </a:p>
                  </a:txBody>
                  <a:tcPr marL="68580" marR="68580" vert="vert270" anchor="ctr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endParaRPr lang="es-MX" sz="14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  <a:p>
                      <a:pPr marL="0" algn="just" defTabSz="457200" rtl="0" eaLnBrk="1" latinLnBrk="0" hangingPunct="1"/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Consolidar el Programa de Capacitación Permanente, mismo que considera la formación de personal de nuevo ingreso</a:t>
                      </a:r>
                      <a:endParaRPr lang="es-MX" sz="14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  <a:p>
                      <a:pPr marL="0" algn="just" defTabSz="457200" rtl="0" eaLnBrk="1" latinLnBrk="0" hangingPunct="1"/>
                      <a:endParaRPr lang="es-MX" sz="14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  <a:p>
                      <a:pPr marL="0" algn="just" defTabSz="457200" rtl="0" eaLnBrk="1" latinLnBrk="0" hangingPunct="1"/>
                      <a:endParaRPr lang="es-MX" sz="14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  <a:p>
                      <a:pPr marL="0" algn="just" defTabSz="457200" rtl="0" eaLnBrk="1" latinLnBrk="0" hangingPunct="1"/>
                      <a:endParaRPr lang="es-MX" sz="14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Asimismo,</a:t>
                      </a:r>
                      <a:r>
                        <a:rPr lang="es-MX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el Instituto de Formación Profesional de la Fiscalía General del Estado informó que de abril a noviembre de 2019, se impartieron 10 cursos en temas relacionados a la no discriminación, los cuales fortalecen la capacitación llevada para la atención de la Alerta de Violencia de Género contra las Mujeres, a través de 10 temas impartidos a 484 servidoras y servidores públicos, en 356 horas y 524 capacitaciones, como se describen a continuación:  </a:t>
                      </a:r>
                      <a:r>
                        <a:rPr lang="es-MX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es-MX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Igualdad Laboral y No Discriminación, </a:t>
                      </a:r>
                      <a:r>
                        <a:rPr lang="es-MX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es-MX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Tolerancia Diversidad de Creencias, </a:t>
                      </a:r>
                      <a:r>
                        <a:rPr lang="es-MX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es-MX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Jóvenes, Tolerancia Y No Discriminación, </a:t>
                      </a:r>
                      <a:r>
                        <a:rPr lang="es-MX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es-MX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 2, 3 Por Todos los Derechos de Niñas, Niños, Adolescentes sin Discriminación; </a:t>
                      </a:r>
                      <a:r>
                        <a:rPr lang="es-MX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</a:t>
                      </a:r>
                      <a:r>
                        <a:rPr lang="es-MX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 Derecho A La Igualdad y La No Discriminación de la Población </a:t>
                      </a:r>
                      <a:r>
                        <a:rPr lang="es-MX" sz="14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Afromexicana</a:t>
                      </a:r>
                      <a:r>
                        <a:rPr lang="es-MX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s-MX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</a:t>
                      </a:r>
                      <a:r>
                        <a:rPr lang="es-MX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Diversidad Sexual, Inclusión y No Discriminación </a:t>
                      </a:r>
                      <a:r>
                        <a:rPr lang="es-MX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  <a:r>
                        <a:rPr lang="es-MX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El ABC de La Igualdad y la No Discriminación, </a:t>
                      </a:r>
                      <a:r>
                        <a:rPr lang="es-MX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</a:t>
                      </a:r>
                      <a:r>
                        <a:rPr lang="es-MX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Discriminación a Personas que Viven con VIH o Sida. </a:t>
                      </a:r>
                      <a:r>
                        <a:rPr lang="es-MX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 </a:t>
                      </a:r>
                      <a:r>
                        <a:rPr lang="es-MX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Claves Para la Atención Publica sin Discriminación, </a:t>
                      </a:r>
                      <a:r>
                        <a:rPr lang="es-MX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 </a:t>
                      </a:r>
                      <a:r>
                        <a:rPr lang="es-MX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 Medidas Para la Igualdad en el Marco de la Ley Federal Para Prevenir y Eliminar </a:t>
                      </a:r>
                      <a:r>
                        <a:rPr lang="es-MX" sz="1400" b="0" kern="1200" baseline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Discriminación, </a:t>
                      </a:r>
                      <a:r>
                        <a:rPr lang="es-MX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 </a:t>
                      </a:r>
                      <a:r>
                        <a:rPr lang="es-MX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 </a:t>
                      </a:r>
                      <a:r>
                        <a:rPr lang="es-MX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Prevención Social de las Violencias con Enfoque Antidiscriminatorio.</a:t>
                      </a:r>
                      <a:endParaRPr lang="es-MX" sz="14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6555978" y="552728"/>
            <a:ext cx="411202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20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MEDIDAS</a:t>
            </a:r>
            <a:r>
              <a:rPr lang="es-MX" sz="2000" b="1" dirty="0">
                <a:solidFill>
                  <a:srgbClr val="8103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MX" sz="20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PREVENCIÓN </a:t>
            </a:r>
          </a:p>
        </p:txBody>
      </p:sp>
      <p:pic>
        <p:nvPicPr>
          <p:cNvPr id="8" name="Imagen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8940" y="430550"/>
            <a:ext cx="1044575" cy="1044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540492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1253</Words>
  <Application>Microsoft Office PowerPoint</Application>
  <PresentationFormat>Panorámica</PresentationFormat>
  <Paragraphs>60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Usuario1</dc:creator>
  <cp:lastModifiedBy>Usuario1</cp:lastModifiedBy>
  <cp:revision>1</cp:revision>
  <dcterms:created xsi:type="dcterms:W3CDTF">2020-05-13T18:21:56Z</dcterms:created>
  <dcterms:modified xsi:type="dcterms:W3CDTF">2020-05-13T18:22:24Z</dcterms:modified>
</cp:coreProperties>
</file>