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310613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3449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7142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2353201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82D239F-A304-4D03-BC6C-4D5905F1FFB7}" type="datetimeFigureOut">
              <a:rPr lang="es-MX" smtClean="0"/>
              <a:t>30/04/2020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556188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1646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82D239F-A304-4D03-BC6C-4D5905F1FFB7}" type="datetimeFigureOut">
              <a:rPr lang="es-MX" smtClean="0"/>
              <a:t>30/04/2020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181414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82D239F-A304-4D03-BC6C-4D5905F1FFB7}" type="datetimeFigureOut">
              <a:rPr lang="es-MX" smtClean="0"/>
              <a:t>30/04/2020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85653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82D239F-A304-4D03-BC6C-4D5905F1FFB7}" type="datetimeFigureOut">
              <a:rPr lang="es-MX" smtClean="0"/>
              <a:t>30/04/2020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216117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65292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82D239F-A304-4D03-BC6C-4D5905F1FFB7}" type="datetimeFigureOut">
              <a:rPr lang="es-MX" smtClean="0"/>
              <a:t>30/04/2020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AACD78F-09FA-4FF5-A105-3FA685996136}" type="slidenum">
              <a:rPr lang="es-MX" smtClean="0"/>
              <a:t>‹Nº›</a:t>
            </a:fld>
            <a:endParaRPr lang="es-MX"/>
          </a:p>
        </p:txBody>
      </p:sp>
    </p:spTree>
    <p:extLst>
      <p:ext uri="{BB962C8B-B14F-4D97-AF65-F5344CB8AC3E}">
        <p14:creationId xmlns:p14="http://schemas.microsoft.com/office/powerpoint/2010/main" val="322899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2D239F-A304-4D03-BC6C-4D5905F1FFB7}" type="datetimeFigureOut">
              <a:rPr lang="es-MX" smtClean="0"/>
              <a:t>30/04/2020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CD78F-09FA-4FF5-A105-3FA685996136}" type="slidenum">
              <a:rPr lang="es-MX" smtClean="0"/>
              <a:t>‹Nº›</a:t>
            </a:fld>
            <a:endParaRPr lang="es-MX"/>
          </a:p>
        </p:txBody>
      </p:sp>
    </p:spTree>
    <p:extLst>
      <p:ext uri="{BB962C8B-B14F-4D97-AF65-F5344CB8AC3E}">
        <p14:creationId xmlns:p14="http://schemas.microsoft.com/office/powerpoint/2010/main" val="99211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CuadroTexto"/>
          <p:cNvSpPr txBox="1"/>
          <p:nvPr/>
        </p:nvSpPr>
        <p:spPr>
          <a:xfrm>
            <a:off x="1940052" y="1437849"/>
            <a:ext cx="8311896" cy="738664"/>
          </a:xfrm>
          <a:prstGeom prst="rect">
            <a:avLst/>
          </a:prstGeom>
          <a:noFill/>
          <a:ln>
            <a:solidFill>
              <a:srgbClr val="810315"/>
            </a:solidFill>
          </a:ln>
        </p:spPr>
        <p:txBody>
          <a:bodyPr wrap="square" rtlCol="0">
            <a:spAutoFit/>
          </a:bodyPr>
          <a:lstStyle>
            <a:defPPr>
              <a:defRPr lang="en-US"/>
            </a:defPPr>
            <a:lvl1pPr algn="just">
              <a:defRPr sz="1400" b="1">
                <a:solidFill>
                  <a:schemeClr val="bg1">
                    <a:lumMod val="50000"/>
                  </a:schemeClr>
                </a:solidFill>
                <a:latin typeface="Bw Glenn Sans Bold" panose="00000800000000000000" pitchFamily="50" charset="0"/>
                <a:ea typeface="Verdana" panose="020B0604030504040204" pitchFamily="34" charset="0"/>
                <a:cs typeface="Arial" pitchFamily="34" charset="0"/>
              </a:defRPr>
            </a:lvl1pPr>
          </a:lstStyle>
          <a:p>
            <a:r>
              <a:rPr lang="es-MX" dirty="0">
                <a:solidFill>
                  <a:schemeClr val="bg2">
                    <a:lumMod val="50000"/>
                  </a:schemeClr>
                </a:solidFill>
                <a:latin typeface="Arial" pitchFamily="34" charset="0"/>
              </a:rPr>
              <a:t>Medida XIV. Dar seguimiento a la creación de la Fiscalía de Investigación de Delitos contra las Mujeres y fortalecer la Unidad de Contexto y Análisis de Actuaciones de Delitos contra las mujeres.</a:t>
            </a:r>
          </a:p>
        </p:txBody>
      </p:sp>
      <p:graphicFrame>
        <p:nvGraphicFramePr>
          <p:cNvPr id="3" name="8 Tabla"/>
          <p:cNvGraphicFramePr>
            <a:graphicFrameLocks noGrp="1"/>
          </p:cNvGraphicFramePr>
          <p:nvPr>
            <p:extLst>
              <p:ext uri="{D42A27DB-BD31-4B8C-83A1-F6EECF244321}">
                <p14:modId xmlns:p14="http://schemas.microsoft.com/office/powerpoint/2010/main" val="2624120123"/>
              </p:ext>
            </p:extLst>
          </p:nvPr>
        </p:nvGraphicFramePr>
        <p:xfrm>
          <a:off x="1940053" y="2546645"/>
          <a:ext cx="8383577" cy="3976077"/>
        </p:xfrm>
        <a:graphic>
          <a:graphicData uri="http://schemas.openxmlformats.org/drawingml/2006/table">
            <a:tbl>
              <a:tblPr firstRow="1" bandRow="1">
                <a:tableStyleId>{073A0DAA-6AF3-43AB-8588-CEC1D06C72B9}</a:tableStyleId>
              </a:tblPr>
              <a:tblGrid>
                <a:gridCol w="757268">
                  <a:extLst>
                    <a:ext uri="{9D8B030D-6E8A-4147-A177-3AD203B41FA5}">
                      <a16:colId xmlns="" xmlns:a16="http://schemas.microsoft.com/office/drawing/2014/main" val="20001"/>
                    </a:ext>
                  </a:extLst>
                </a:gridCol>
                <a:gridCol w="2940009">
                  <a:extLst>
                    <a:ext uri="{9D8B030D-6E8A-4147-A177-3AD203B41FA5}">
                      <a16:colId xmlns="" xmlns:a16="http://schemas.microsoft.com/office/drawing/2014/main" val="20000"/>
                    </a:ext>
                  </a:extLst>
                </a:gridCol>
                <a:gridCol w="4686300">
                  <a:extLst>
                    <a:ext uri="{9D8B030D-6E8A-4147-A177-3AD203B41FA5}">
                      <a16:colId xmlns="" xmlns:a16="http://schemas.microsoft.com/office/drawing/2014/main" val="20002"/>
                    </a:ext>
                  </a:extLst>
                </a:gridCol>
              </a:tblGrid>
              <a:tr h="470877">
                <a:tc>
                  <a:txBody>
                    <a:bodyPr/>
                    <a:lstStyle/>
                    <a:p>
                      <a:pPr algn="ctr"/>
                      <a:r>
                        <a:rPr lang="es-MX" sz="1400" dirty="0">
                          <a:solidFill>
                            <a:schemeClr val="bg1"/>
                          </a:solidFill>
                          <a:latin typeface="Arial" pitchFamily="34" charset="0"/>
                          <a:cs typeface="Arial" pitchFamily="34" charset="0"/>
                        </a:rPr>
                        <a:t>RESP.</a:t>
                      </a:r>
                    </a:p>
                  </a:txBody>
                  <a:tcPr marL="68580" marR="68580" anchor="ctr">
                    <a:solidFill>
                      <a:srgbClr val="002060"/>
                    </a:solidFill>
                  </a:tcPr>
                </a:tc>
                <a:tc>
                  <a:txBody>
                    <a:bodyPr/>
                    <a:lstStyle/>
                    <a:p>
                      <a:pPr algn="ctr"/>
                      <a:r>
                        <a:rPr lang="es-MX" sz="1400" dirty="0">
                          <a:solidFill>
                            <a:schemeClr val="bg1"/>
                          </a:solidFill>
                          <a:latin typeface="Arial" pitchFamily="34" charset="0"/>
                          <a:cs typeface="Arial" pitchFamily="34" charset="0"/>
                        </a:rPr>
                        <a:t>ACCIÓN</a:t>
                      </a:r>
                      <a:r>
                        <a:rPr lang="es-MX" sz="1400" baseline="0" dirty="0">
                          <a:solidFill>
                            <a:schemeClr val="bg1"/>
                          </a:solidFill>
                          <a:latin typeface="Arial" pitchFamily="34" charset="0"/>
                          <a:cs typeface="Arial" pitchFamily="34" charset="0"/>
                        </a:rPr>
                        <a:t> ESPECÍFICA</a:t>
                      </a:r>
                      <a:endParaRPr lang="es-MX" sz="1400" dirty="0">
                        <a:solidFill>
                          <a:schemeClr val="bg1"/>
                        </a:solidFill>
                        <a:latin typeface="Arial" pitchFamily="34" charset="0"/>
                        <a:cs typeface="Arial" pitchFamily="34" charset="0"/>
                      </a:endParaRPr>
                    </a:p>
                  </a:txBody>
                  <a:tcPr marL="68580" marR="68580" anchor="ct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dirty="0">
                          <a:solidFill>
                            <a:schemeClr val="bg1"/>
                          </a:solidFill>
                          <a:latin typeface="Arial" pitchFamily="34" charset="0"/>
                          <a:cs typeface="Arial" pitchFamily="34" charset="0"/>
                        </a:rPr>
                        <a:t>DESCRIPCIÓN</a:t>
                      </a:r>
                      <a:r>
                        <a:rPr lang="es-MX" sz="1400" baseline="0" dirty="0">
                          <a:solidFill>
                            <a:schemeClr val="bg1"/>
                          </a:solidFill>
                          <a:latin typeface="Arial" pitchFamily="34" charset="0"/>
                          <a:cs typeface="Arial" pitchFamily="34" charset="0"/>
                        </a:rPr>
                        <a:t> DEL AVANCE </a:t>
                      </a:r>
                      <a:r>
                        <a:rPr lang="es-MX" sz="1400" baseline="0" dirty="0" smtClean="0">
                          <a:solidFill>
                            <a:schemeClr val="bg1"/>
                          </a:solidFill>
                          <a:latin typeface="Arial" pitchFamily="34" charset="0"/>
                          <a:cs typeface="Arial" pitchFamily="34" charset="0"/>
                        </a:rPr>
                        <a:t>(Cumplido)</a:t>
                      </a:r>
                      <a:endParaRPr lang="es-MX" sz="1400" dirty="0">
                        <a:solidFill>
                          <a:schemeClr val="bg1"/>
                        </a:solidFill>
                        <a:latin typeface="Arial" pitchFamily="34" charset="0"/>
                        <a:cs typeface="Arial" pitchFamily="34" charset="0"/>
                      </a:endParaRPr>
                    </a:p>
                  </a:txBody>
                  <a:tcPr marL="68580" marR="68580" anchor="ctr">
                    <a:solidFill>
                      <a:srgbClr val="002060"/>
                    </a:solidFill>
                  </a:tcPr>
                </a:tc>
                <a:extLst>
                  <a:ext uri="{0D108BD9-81ED-4DB2-BD59-A6C34878D82A}">
                    <a16:rowId xmlns="" xmlns:a16="http://schemas.microsoft.com/office/drawing/2014/main" val="10000"/>
                  </a:ext>
                </a:extLst>
              </a:tr>
              <a:tr h="297587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s-MX" sz="1400" b="1" kern="1200" dirty="0">
                          <a:solidFill>
                            <a:schemeClr val="tx1"/>
                          </a:solidFill>
                          <a:latin typeface="Arial" pitchFamily="34" charset="0"/>
                          <a:ea typeface="Verdana" panose="020B0604030504040204" pitchFamily="34" charset="0"/>
                          <a:cs typeface="Arial" pitchFamily="34" charset="0"/>
                        </a:rPr>
                        <a:t>FGE</a:t>
                      </a:r>
                    </a:p>
                  </a:txBody>
                  <a:tcPr marL="68580" marR="68580" vert="vert270" anchor="ctr"/>
                </a:tc>
                <a:tc>
                  <a:txBody>
                    <a:bodyPr/>
                    <a:lstStyle/>
                    <a:p>
                      <a:pPr marL="0" algn="just" defTabSz="457200" rtl="0" eaLnBrk="1" latinLnBrk="0" hangingPunct="1"/>
                      <a:r>
                        <a:rPr lang="es-MX" sz="1400" b="1" kern="1200" dirty="0">
                          <a:solidFill>
                            <a:schemeClr val="tx1"/>
                          </a:solidFill>
                          <a:latin typeface="Arial" pitchFamily="34" charset="0"/>
                          <a:ea typeface="Verdana" panose="020B0604030504040204" pitchFamily="34" charset="0"/>
                          <a:cs typeface="Arial" pitchFamily="34" charset="0"/>
                        </a:rPr>
                        <a:t>Crear la Fiscalía Especializada de Atención de Delitos contra las Mujeres (previa autorización de presupuesto).</a:t>
                      </a:r>
                    </a:p>
                  </a:txBody>
                  <a:tcPr marL="68580" marR="68580"/>
                </a:tc>
                <a:tc>
                  <a:txBody>
                    <a:bodyPr/>
                    <a:lstStyle/>
                    <a:p>
                      <a:pPr marL="0" algn="just" defTabSz="457200" rtl="0" eaLnBrk="1" latinLnBrk="0" hangingPunct="1"/>
                      <a:r>
                        <a:rPr lang="es-MX" sz="1400" b="0" u="none" kern="1200" dirty="0">
                          <a:solidFill>
                            <a:schemeClr val="tx1"/>
                          </a:solidFill>
                          <a:latin typeface="Arial" pitchFamily="34" charset="0"/>
                          <a:ea typeface="Verdana" panose="020B0604030504040204" pitchFamily="34" charset="0"/>
                          <a:cs typeface="Arial" pitchFamily="34" charset="0"/>
                        </a:rPr>
                        <a:t>Con la </a:t>
                      </a:r>
                      <a:r>
                        <a:rPr lang="es-MX" sz="1400" b="0" u="none" kern="1200" dirty="0" smtClean="0">
                          <a:solidFill>
                            <a:schemeClr val="tx1"/>
                          </a:solidFill>
                          <a:latin typeface="Arial" pitchFamily="34" charset="0"/>
                          <a:ea typeface="Verdana" panose="020B0604030504040204" pitchFamily="34" charset="0"/>
                          <a:cs typeface="Arial" pitchFamily="34" charset="0"/>
                        </a:rPr>
                        <a:t>publicación</a:t>
                      </a:r>
                      <a:r>
                        <a:rPr lang="es-MX" sz="1400" b="0" u="none" kern="1200" baseline="0" dirty="0" smtClean="0">
                          <a:solidFill>
                            <a:schemeClr val="tx1"/>
                          </a:solidFill>
                          <a:latin typeface="Arial" pitchFamily="34" charset="0"/>
                          <a:ea typeface="Verdana" panose="020B0604030504040204" pitchFamily="34" charset="0"/>
                          <a:cs typeface="Arial" pitchFamily="34" charset="0"/>
                        </a:rPr>
                        <a:t> del Acuerdo por el que se crea la Fiscalía Especializada en Investigación de Delitos de Violencia de Género contra las Mujeres en el Periódico Oficial del Estado el día 08 de octubre de 2019, se brindará atención </a:t>
                      </a:r>
                      <a:r>
                        <a:rPr lang="es-MX" sz="1400" b="0" u="none" kern="1200" dirty="0" smtClean="0">
                          <a:solidFill>
                            <a:schemeClr val="tx1"/>
                          </a:solidFill>
                          <a:latin typeface="Arial" pitchFamily="34" charset="0"/>
                          <a:ea typeface="Verdana" panose="020B0604030504040204" pitchFamily="34" charset="0"/>
                          <a:cs typeface="Arial" pitchFamily="34" charset="0"/>
                        </a:rPr>
                        <a:t>especializada</a:t>
                      </a:r>
                      <a:r>
                        <a:rPr lang="es-MX" sz="1400" b="0" u="none" kern="1200" baseline="0" dirty="0" smtClean="0">
                          <a:solidFill>
                            <a:schemeClr val="tx1"/>
                          </a:solidFill>
                          <a:latin typeface="Arial" pitchFamily="34" charset="0"/>
                          <a:ea typeface="Verdana" panose="020B0604030504040204" pitchFamily="34" charset="0"/>
                          <a:cs typeface="Arial" pitchFamily="34" charset="0"/>
                        </a:rPr>
                        <a:t> de los servicios de procuración de justicia en materia de</a:t>
                      </a:r>
                      <a:r>
                        <a:rPr lang="es-MX" sz="1400" b="0" u="none" kern="1200" dirty="0" smtClean="0">
                          <a:solidFill>
                            <a:schemeClr val="tx1"/>
                          </a:solidFill>
                          <a:latin typeface="Arial" pitchFamily="34" charset="0"/>
                          <a:ea typeface="Verdana" panose="020B0604030504040204" pitchFamily="34" charset="0"/>
                          <a:cs typeface="Arial" pitchFamily="34" charset="0"/>
                        </a:rPr>
                        <a:t> </a:t>
                      </a:r>
                      <a:r>
                        <a:rPr lang="es-MX" sz="1400" b="0" u="none" kern="1200" dirty="0">
                          <a:solidFill>
                            <a:schemeClr val="tx1"/>
                          </a:solidFill>
                          <a:latin typeface="Arial" pitchFamily="34" charset="0"/>
                          <a:ea typeface="Verdana" panose="020B0604030504040204" pitchFamily="34" charset="0"/>
                          <a:cs typeface="Arial" pitchFamily="34" charset="0"/>
                        </a:rPr>
                        <a:t>los delitos cometidos contra las mujeres por razones de género como son: </a:t>
                      </a:r>
                      <a:r>
                        <a:rPr lang="es-MX" sz="1400" b="0" u="none" kern="1200" dirty="0" err="1">
                          <a:solidFill>
                            <a:schemeClr val="tx1"/>
                          </a:solidFill>
                          <a:latin typeface="Arial" pitchFamily="34" charset="0"/>
                          <a:ea typeface="Verdana" panose="020B0604030504040204" pitchFamily="34" charset="0"/>
                          <a:cs typeface="Arial" pitchFamily="34" charset="0"/>
                        </a:rPr>
                        <a:t>feminicidio</a:t>
                      </a:r>
                      <a:r>
                        <a:rPr lang="es-MX" sz="1400" b="0" u="none" kern="1200" dirty="0">
                          <a:solidFill>
                            <a:schemeClr val="tx1"/>
                          </a:solidFill>
                          <a:latin typeface="Arial" pitchFamily="34" charset="0"/>
                          <a:ea typeface="Verdana" panose="020B0604030504040204" pitchFamily="34" charset="0"/>
                          <a:cs typeface="Arial" pitchFamily="34" charset="0"/>
                        </a:rPr>
                        <a:t>, violencia familiar, delitos sexuales, y en su caso, trata de personas,  </a:t>
                      </a:r>
                      <a:r>
                        <a:rPr lang="es-MX" sz="1400" b="0" u="none" kern="1200" dirty="0" smtClean="0">
                          <a:solidFill>
                            <a:schemeClr val="tx1"/>
                          </a:solidFill>
                          <a:latin typeface="Arial" pitchFamily="34" charset="0"/>
                          <a:ea typeface="Verdana" panose="020B0604030504040204" pitchFamily="34" charset="0"/>
                          <a:cs typeface="Arial" pitchFamily="34" charset="0"/>
                        </a:rPr>
                        <a:t>además de que se  realizarán </a:t>
                      </a:r>
                      <a:r>
                        <a:rPr lang="es-MX" sz="1400" b="0" u="none" kern="1200" dirty="0">
                          <a:solidFill>
                            <a:schemeClr val="tx1"/>
                          </a:solidFill>
                          <a:latin typeface="Arial" pitchFamily="34" charset="0"/>
                          <a:ea typeface="Verdana" panose="020B0604030504040204" pitchFamily="34" charset="0"/>
                          <a:cs typeface="Arial" pitchFamily="34" charset="0"/>
                        </a:rPr>
                        <a:t>estudios en materia del </a:t>
                      </a:r>
                      <a:r>
                        <a:rPr lang="es-MX" sz="1400" b="0" u="none" kern="1200" dirty="0" smtClean="0">
                          <a:solidFill>
                            <a:schemeClr val="tx1"/>
                          </a:solidFill>
                          <a:latin typeface="Arial" pitchFamily="34" charset="0"/>
                          <a:ea typeface="Verdana" panose="020B0604030504040204" pitchFamily="34" charset="0"/>
                          <a:cs typeface="Arial" pitchFamily="34" charset="0"/>
                        </a:rPr>
                        <a:t>contexto y análisis </a:t>
                      </a:r>
                      <a:r>
                        <a:rPr lang="es-MX" sz="1400" b="0" u="none" kern="1200" dirty="0">
                          <a:solidFill>
                            <a:schemeClr val="tx1"/>
                          </a:solidFill>
                          <a:latin typeface="Arial" pitchFamily="34" charset="0"/>
                          <a:ea typeface="Verdana" panose="020B0604030504040204" pitchFamily="34" charset="0"/>
                          <a:cs typeface="Arial" pitchFamily="34" charset="0"/>
                        </a:rPr>
                        <a:t>de las actuaciones de </a:t>
                      </a:r>
                      <a:r>
                        <a:rPr lang="es-MX" sz="1400" b="0" u="none" kern="1200" dirty="0" smtClean="0">
                          <a:solidFill>
                            <a:schemeClr val="tx1"/>
                          </a:solidFill>
                          <a:latin typeface="Arial" pitchFamily="34" charset="0"/>
                          <a:ea typeface="Verdana" panose="020B0604030504040204" pitchFamily="34" charset="0"/>
                          <a:cs typeface="Arial" pitchFamily="34" charset="0"/>
                        </a:rPr>
                        <a:t>esos tipos </a:t>
                      </a:r>
                      <a:r>
                        <a:rPr lang="es-MX" sz="1400" b="0" u="none" kern="1200" dirty="0">
                          <a:solidFill>
                            <a:schemeClr val="tx1"/>
                          </a:solidFill>
                          <a:latin typeface="Arial" pitchFamily="34" charset="0"/>
                          <a:ea typeface="Verdana" panose="020B0604030504040204" pitchFamily="34" charset="0"/>
                          <a:cs typeface="Arial" pitchFamily="34" charset="0"/>
                        </a:rPr>
                        <a:t>de delitos</a:t>
                      </a:r>
                      <a:r>
                        <a:rPr lang="es-MX" sz="1400" b="0" kern="1200" baseline="0" dirty="0" smtClean="0">
                          <a:solidFill>
                            <a:schemeClr val="tx1"/>
                          </a:solidFill>
                          <a:latin typeface="Arial" pitchFamily="34" charset="0"/>
                          <a:ea typeface="Verdana" panose="020B0604030504040204" pitchFamily="34" charset="0"/>
                          <a:cs typeface="Arial" pitchFamily="34" charset="0"/>
                        </a:rPr>
                        <a:t>. Asimismo, por reforma de fecha 17 de marzo de 2020 a la Ley Orgánica de la Fiscalía General del Estado de Puebla, se incorporó en el artículo 9, fracción IX, la Fiscalía Especializada en Investigación de Delitos de Violencia de Género contra las Mujeres.</a:t>
                      </a:r>
                      <a:endParaRPr lang="es-MX" sz="1400" b="0" kern="1200" baseline="0" dirty="0">
                        <a:solidFill>
                          <a:schemeClr val="tx1"/>
                        </a:solidFill>
                        <a:latin typeface="Arial" pitchFamily="34" charset="0"/>
                        <a:ea typeface="Verdana" panose="020B0604030504040204" pitchFamily="34" charset="0"/>
                        <a:cs typeface="Arial" pitchFamily="34" charset="0"/>
                      </a:endParaRPr>
                    </a:p>
                  </a:txBody>
                  <a:tcPr marL="68580" marR="68580"/>
                </a:tc>
                <a:extLst>
                  <a:ext uri="{0D108BD9-81ED-4DB2-BD59-A6C34878D82A}">
                    <a16:rowId xmlns="" xmlns:a16="http://schemas.microsoft.com/office/drawing/2014/main" val="10001"/>
                  </a:ext>
                </a:extLst>
              </a:tr>
            </a:tbl>
          </a:graphicData>
        </a:graphic>
      </p:graphicFrame>
      <p:sp>
        <p:nvSpPr>
          <p:cNvPr id="4" name="6 Rectángulo"/>
          <p:cNvSpPr/>
          <p:nvPr/>
        </p:nvSpPr>
        <p:spPr>
          <a:xfrm>
            <a:off x="6524840" y="282742"/>
            <a:ext cx="3910388" cy="707886"/>
          </a:xfrm>
          <a:prstGeom prst="rect">
            <a:avLst/>
          </a:prstGeom>
          <a:noFill/>
        </p:spPr>
        <p:txBody>
          <a:bodyPr wrap="square" lIns="91440" tIns="45720" rIns="91440" bIns="45720">
            <a:spAutoFit/>
          </a:bodyPr>
          <a:lstStyle/>
          <a:p>
            <a:pPr algn="ctr"/>
            <a:r>
              <a:rPr lang="es-MX" sz="2000" b="1" dirty="0">
                <a:solidFill>
                  <a:srgbClr val="002060"/>
                </a:solidFill>
                <a:latin typeface="Verdana" pitchFamily="34" charset="0"/>
                <a:ea typeface="Verdana" pitchFamily="34" charset="0"/>
                <a:cs typeface="Verdana" pitchFamily="34" charset="0"/>
              </a:rPr>
              <a:t>MEDIDAS DE JUSTICIA Y REPARACIÓN</a:t>
            </a:r>
          </a:p>
        </p:txBody>
      </p:sp>
      <p:pic>
        <p:nvPicPr>
          <p:cNvPr id="5" name="Imagen 4"/>
          <p:cNvPicPr/>
          <p:nvPr/>
        </p:nvPicPr>
        <p:blipFill>
          <a:blip r:embed="rId2" cstate="print">
            <a:extLst>
              <a:ext uri="{28A0092B-C50C-407E-A947-70E740481C1C}">
                <a14:useLocalDpi xmlns:a14="http://schemas.microsoft.com/office/drawing/2010/main" val="0"/>
              </a:ext>
            </a:extLst>
          </a:blip>
          <a:stretch>
            <a:fillRect/>
          </a:stretch>
        </p:blipFill>
        <p:spPr bwMode="auto">
          <a:xfrm>
            <a:off x="522210" y="393274"/>
            <a:ext cx="1044575" cy="1044575"/>
          </a:xfrm>
          <a:prstGeom prst="rect">
            <a:avLst/>
          </a:prstGeom>
          <a:noFill/>
          <a:ln>
            <a:noFill/>
          </a:ln>
        </p:spPr>
      </p:pic>
    </p:spTree>
    <p:extLst>
      <p:ext uri="{BB962C8B-B14F-4D97-AF65-F5344CB8AC3E}">
        <p14:creationId xmlns:p14="http://schemas.microsoft.com/office/powerpoint/2010/main" val="16607849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219</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Verdana</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Adriana Griselda Lima Coeto</dc:creator>
  <cp:lastModifiedBy>Usuario1</cp:lastModifiedBy>
  <cp:revision>50</cp:revision>
  <dcterms:created xsi:type="dcterms:W3CDTF">2019-10-09T16:53:58Z</dcterms:created>
  <dcterms:modified xsi:type="dcterms:W3CDTF">2020-04-30T14:42:54Z</dcterms:modified>
</cp:coreProperties>
</file>