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3" autoAdjust="0"/>
    <p:restoredTop sz="94660"/>
  </p:normalViewPr>
  <p:slideViewPr>
    <p:cSldViewPr snapToGrid="0">
      <p:cViewPr varScale="1">
        <p:scale>
          <a:sx n="74" d="100"/>
          <a:sy n="74"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1310613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334491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3714227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2353201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1556188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E82D239F-A304-4D03-BC6C-4D5905F1FFB7}" type="datetimeFigureOut">
              <a:rPr lang="es-MX" smtClean="0"/>
              <a:t>30/04/2020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316466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E82D239F-A304-4D03-BC6C-4D5905F1FFB7}" type="datetimeFigureOut">
              <a:rPr lang="es-MX" smtClean="0"/>
              <a:t>30/04/2020</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1814148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E82D239F-A304-4D03-BC6C-4D5905F1FFB7}" type="datetimeFigureOut">
              <a:rPr lang="es-MX" smtClean="0"/>
              <a:t>30/04/2020</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856539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82D239F-A304-4D03-BC6C-4D5905F1FFB7}" type="datetimeFigureOut">
              <a:rPr lang="es-MX" smtClean="0"/>
              <a:t>30/04/2020</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2161175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E82D239F-A304-4D03-BC6C-4D5905F1FFB7}" type="datetimeFigureOut">
              <a:rPr lang="es-MX" smtClean="0"/>
              <a:t>30/04/2020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652929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E82D239F-A304-4D03-BC6C-4D5905F1FFB7}" type="datetimeFigureOut">
              <a:rPr lang="es-MX" smtClean="0"/>
              <a:t>30/04/2020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3228995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D239F-A304-4D03-BC6C-4D5905F1FFB7}" type="datetimeFigureOut">
              <a:rPr lang="es-MX" smtClean="0"/>
              <a:t>30/04/2020</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ACD78F-09FA-4FF5-A105-3FA685996136}" type="slidenum">
              <a:rPr lang="es-MX" smtClean="0"/>
              <a:t>‹Nº›</a:t>
            </a:fld>
            <a:endParaRPr lang="es-MX"/>
          </a:p>
        </p:txBody>
      </p:sp>
    </p:spTree>
    <p:extLst>
      <p:ext uri="{BB962C8B-B14F-4D97-AF65-F5344CB8AC3E}">
        <p14:creationId xmlns:p14="http://schemas.microsoft.com/office/powerpoint/2010/main" val="992116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1940052" y="1437849"/>
            <a:ext cx="8311896" cy="738664"/>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XIV. Dar seguimiento a la creación de la Fiscalía de Investigación de Delitos contra las Mujeres y fortalecer la Unidad de Contexto y Análisis de Actuaciones de Delitos contra las mujeres.</a:t>
            </a:r>
          </a:p>
        </p:txBody>
      </p:sp>
      <p:graphicFrame>
        <p:nvGraphicFramePr>
          <p:cNvPr id="3" name="8 Tabla"/>
          <p:cNvGraphicFramePr>
            <a:graphicFrameLocks noGrp="1"/>
          </p:cNvGraphicFramePr>
          <p:nvPr>
            <p:extLst>
              <p:ext uri="{D42A27DB-BD31-4B8C-83A1-F6EECF244321}">
                <p14:modId xmlns:p14="http://schemas.microsoft.com/office/powerpoint/2010/main" val="2624120123"/>
              </p:ext>
            </p:extLst>
          </p:nvPr>
        </p:nvGraphicFramePr>
        <p:xfrm>
          <a:off x="1940053" y="2546645"/>
          <a:ext cx="8383577" cy="3976077"/>
        </p:xfrm>
        <a:graphic>
          <a:graphicData uri="http://schemas.openxmlformats.org/drawingml/2006/table">
            <a:tbl>
              <a:tblPr firstRow="1" bandRow="1">
                <a:tableStyleId>{073A0DAA-6AF3-43AB-8588-CEC1D06C72B9}</a:tableStyleId>
              </a:tblPr>
              <a:tblGrid>
                <a:gridCol w="757268">
                  <a:extLst>
                    <a:ext uri="{9D8B030D-6E8A-4147-A177-3AD203B41FA5}">
                      <a16:colId xmlns="" xmlns:a16="http://schemas.microsoft.com/office/drawing/2014/main" val="20001"/>
                    </a:ext>
                  </a:extLst>
                </a:gridCol>
                <a:gridCol w="2940009">
                  <a:extLst>
                    <a:ext uri="{9D8B030D-6E8A-4147-A177-3AD203B41FA5}">
                      <a16:colId xmlns="" xmlns:a16="http://schemas.microsoft.com/office/drawing/2014/main" val="20000"/>
                    </a:ext>
                  </a:extLst>
                </a:gridCol>
                <a:gridCol w="4686300">
                  <a:extLst>
                    <a:ext uri="{9D8B030D-6E8A-4147-A177-3AD203B41FA5}">
                      <a16:colId xmlns="" xmlns:a16="http://schemas.microsoft.com/office/drawing/2014/main"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a:t>
                      </a:r>
                      <a:r>
                        <a:rPr lang="es-MX" sz="1400" baseline="0" dirty="0" smtClean="0">
                          <a:solidFill>
                            <a:schemeClr val="bg1"/>
                          </a:solidFill>
                          <a:latin typeface="Arial" pitchFamily="34" charset="0"/>
                          <a:cs typeface="Arial" pitchFamily="34" charset="0"/>
                        </a:rPr>
                        <a:t>(Cumplido)</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 xmlns:a16="http://schemas.microsoft.com/office/drawing/2014/main" val="10000"/>
                  </a:ext>
                </a:extLst>
              </a:tr>
              <a:tr h="2975872">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Crear la Fiscalía Especializada de Atención de Delitos contra las Mujeres (previa autorización de presupuesto).</a:t>
                      </a:r>
                    </a:p>
                  </a:txBody>
                  <a:tcPr marL="68580" marR="68580"/>
                </a:tc>
                <a:tc>
                  <a:txBody>
                    <a:bodyPr/>
                    <a:lstStyle/>
                    <a:p>
                      <a:pPr marL="0" algn="just" defTabSz="457200" rtl="0" eaLnBrk="1" latinLnBrk="0" hangingPunct="1"/>
                      <a:r>
                        <a:rPr lang="es-MX" sz="1400" b="0" u="none" kern="1200" dirty="0">
                          <a:solidFill>
                            <a:schemeClr val="tx1"/>
                          </a:solidFill>
                          <a:latin typeface="Arial" pitchFamily="34" charset="0"/>
                          <a:ea typeface="Verdana" panose="020B0604030504040204" pitchFamily="34" charset="0"/>
                          <a:cs typeface="Arial" pitchFamily="34" charset="0"/>
                        </a:rPr>
                        <a:t>Con la </a:t>
                      </a:r>
                      <a:r>
                        <a:rPr lang="es-MX" sz="1400" b="0" u="none" kern="1200" dirty="0" smtClean="0">
                          <a:solidFill>
                            <a:schemeClr val="tx1"/>
                          </a:solidFill>
                          <a:latin typeface="Arial" pitchFamily="34" charset="0"/>
                          <a:ea typeface="Verdana" panose="020B0604030504040204" pitchFamily="34" charset="0"/>
                          <a:cs typeface="Arial" pitchFamily="34" charset="0"/>
                        </a:rPr>
                        <a:t>publicación</a:t>
                      </a:r>
                      <a:r>
                        <a:rPr lang="es-MX" sz="1400" b="0" u="none" kern="1200" baseline="0" dirty="0" smtClean="0">
                          <a:solidFill>
                            <a:schemeClr val="tx1"/>
                          </a:solidFill>
                          <a:latin typeface="Arial" pitchFamily="34" charset="0"/>
                          <a:ea typeface="Verdana" panose="020B0604030504040204" pitchFamily="34" charset="0"/>
                          <a:cs typeface="Arial" pitchFamily="34" charset="0"/>
                        </a:rPr>
                        <a:t> del Acuerdo por el que se crea la Fiscalía Especializada en Investigación de Delitos de Violencia de Género contra las Mujeres en el Periódico Oficial del Estado el día 08 de octubre de 2019, se brindará atención </a:t>
                      </a:r>
                      <a:r>
                        <a:rPr lang="es-MX" sz="1400" b="0" u="none" kern="1200" dirty="0" smtClean="0">
                          <a:solidFill>
                            <a:schemeClr val="tx1"/>
                          </a:solidFill>
                          <a:latin typeface="Arial" pitchFamily="34" charset="0"/>
                          <a:ea typeface="Verdana" panose="020B0604030504040204" pitchFamily="34" charset="0"/>
                          <a:cs typeface="Arial" pitchFamily="34" charset="0"/>
                        </a:rPr>
                        <a:t>especializada</a:t>
                      </a:r>
                      <a:r>
                        <a:rPr lang="es-MX" sz="1400" b="0" u="none" kern="1200" baseline="0" dirty="0" smtClean="0">
                          <a:solidFill>
                            <a:schemeClr val="tx1"/>
                          </a:solidFill>
                          <a:latin typeface="Arial" pitchFamily="34" charset="0"/>
                          <a:ea typeface="Verdana" panose="020B0604030504040204" pitchFamily="34" charset="0"/>
                          <a:cs typeface="Arial" pitchFamily="34" charset="0"/>
                        </a:rPr>
                        <a:t> de los servicios de procuración de justicia en materia de</a:t>
                      </a:r>
                      <a:r>
                        <a:rPr lang="es-MX" sz="1400" b="0" u="none" kern="1200" dirty="0" smtClean="0">
                          <a:solidFill>
                            <a:schemeClr val="tx1"/>
                          </a:solidFill>
                          <a:latin typeface="Arial" pitchFamily="34" charset="0"/>
                          <a:ea typeface="Verdana" panose="020B0604030504040204" pitchFamily="34" charset="0"/>
                          <a:cs typeface="Arial" pitchFamily="34" charset="0"/>
                        </a:rPr>
                        <a:t> </a:t>
                      </a:r>
                      <a:r>
                        <a:rPr lang="es-MX" sz="1400" b="0" u="none" kern="1200" dirty="0">
                          <a:solidFill>
                            <a:schemeClr val="tx1"/>
                          </a:solidFill>
                          <a:latin typeface="Arial" pitchFamily="34" charset="0"/>
                          <a:ea typeface="Verdana" panose="020B0604030504040204" pitchFamily="34" charset="0"/>
                          <a:cs typeface="Arial" pitchFamily="34" charset="0"/>
                        </a:rPr>
                        <a:t>los delitos cometidos contra las mujeres por razones de género como son: </a:t>
                      </a:r>
                      <a:r>
                        <a:rPr lang="es-MX" sz="1400" b="0" u="none" kern="1200" dirty="0" err="1">
                          <a:solidFill>
                            <a:schemeClr val="tx1"/>
                          </a:solidFill>
                          <a:latin typeface="Arial" pitchFamily="34" charset="0"/>
                          <a:ea typeface="Verdana" panose="020B0604030504040204" pitchFamily="34" charset="0"/>
                          <a:cs typeface="Arial" pitchFamily="34" charset="0"/>
                        </a:rPr>
                        <a:t>feminicidio</a:t>
                      </a:r>
                      <a:r>
                        <a:rPr lang="es-MX" sz="1400" b="0" u="none" kern="1200" dirty="0">
                          <a:solidFill>
                            <a:schemeClr val="tx1"/>
                          </a:solidFill>
                          <a:latin typeface="Arial" pitchFamily="34" charset="0"/>
                          <a:ea typeface="Verdana" panose="020B0604030504040204" pitchFamily="34" charset="0"/>
                          <a:cs typeface="Arial" pitchFamily="34" charset="0"/>
                        </a:rPr>
                        <a:t>, violencia familiar, delitos sexuales, y en su caso, trata de personas,  </a:t>
                      </a:r>
                      <a:r>
                        <a:rPr lang="es-MX" sz="1400" b="0" u="none" kern="1200" dirty="0" smtClean="0">
                          <a:solidFill>
                            <a:schemeClr val="tx1"/>
                          </a:solidFill>
                          <a:latin typeface="Arial" pitchFamily="34" charset="0"/>
                          <a:ea typeface="Verdana" panose="020B0604030504040204" pitchFamily="34" charset="0"/>
                          <a:cs typeface="Arial" pitchFamily="34" charset="0"/>
                        </a:rPr>
                        <a:t>además de que se  realizarán </a:t>
                      </a:r>
                      <a:r>
                        <a:rPr lang="es-MX" sz="1400" b="0" u="none" kern="1200" dirty="0">
                          <a:solidFill>
                            <a:schemeClr val="tx1"/>
                          </a:solidFill>
                          <a:latin typeface="Arial" pitchFamily="34" charset="0"/>
                          <a:ea typeface="Verdana" panose="020B0604030504040204" pitchFamily="34" charset="0"/>
                          <a:cs typeface="Arial" pitchFamily="34" charset="0"/>
                        </a:rPr>
                        <a:t>estudios en materia del </a:t>
                      </a:r>
                      <a:r>
                        <a:rPr lang="es-MX" sz="1400" b="0" u="none" kern="1200" dirty="0" smtClean="0">
                          <a:solidFill>
                            <a:schemeClr val="tx1"/>
                          </a:solidFill>
                          <a:latin typeface="Arial" pitchFamily="34" charset="0"/>
                          <a:ea typeface="Verdana" panose="020B0604030504040204" pitchFamily="34" charset="0"/>
                          <a:cs typeface="Arial" pitchFamily="34" charset="0"/>
                        </a:rPr>
                        <a:t>contexto y análisis </a:t>
                      </a:r>
                      <a:r>
                        <a:rPr lang="es-MX" sz="1400" b="0" u="none" kern="1200" dirty="0">
                          <a:solidFill>
                            <a:schemeClr val="tx1"/>
                          </a:solidFill>
                          <a:latin typeface="Arial" pitchFamily="34" charset="0"/>
                          <a:ea typeface="Verdana" panose="020B0604030504040204" pitchFamily="34" charset="0"/>
                          <a:cs typeface="Arial" pitchFamily="34" charset="0"/>
                        </a:rPr>
                        <a:t>de las actuaciones de </a:t>
                      </a:r>
                      <a:r>
                        <a:rPr lang="es-MX" sz="1400" b="0" u="none" kern="1200" dirty="0" smtClean="0">
                          <a:solidFill>
                            <a:schemeClr val="tx1"/>
                          </a:solidFill>
                          <a:latin typeface="Arial" pitchFamily="34" charset="0"/>
                          <a:ea typeface="Verdana" panose="020B0604030504040204" pitchFamily="34" charset="0"/>
                          <a:cs typeface="Arial" pitchFamily="34" charset="0"/>
                        </a:rPr>
                        <a:t>esos tipos </a:t>
                      </a:r>
                      <a:r>
                        <a:rPr lang="es-MX" sz="1400" b="0" u="none" kern="1200" dirty="0">
                          <a:solidFill>
                            <a:schemeClr val="tx1"/>
                          </a:solidFill>
                          <a:latin typeface="Arial" pitchFamily="34" charset="0"/>
                          <a:ea typeface="Verdana" panose="020B0604030504040204" pitchFamily="34" charset="0"/>
                          <a:cs typeface="Arial" pitchFamily="34" charset="0"/>
                        </a:rPr>
                        <a:t>de delitos</a:t>
                      </a:r>
                      <a:r>
                        <a:rPr lang="es-MX" sz="1400" b="0" kern="1200" baseline="0" dirty="0" smtClean="0">
                          <a:solidFill>
                            <a:schemeClr val="tx1"/>
                          </a:solidFill>
                          <a:latin typeface="Arial" pitchFamily="34" charset="0"/>
                          <a:ea typeface="Verdana" panose="020B0604030504040204" pitchFamily="34" charset="0"/>
                          <a:cs typeface="Arial" pitchFamily="34" charset="0"/>
                        </a:rPr>
                        <a:t>. Asimismo, por reforma de fecha 17 de marzo de 2020 a la Ley Orgánica de la Fiscalía General del Estado de Puebla, se incorporó en el artículo 9, fracción IX, la Fiscalía Especializada en Investigación de Delitos de Violencia de Género contra las Mujeres.</a:t>
                      </a:r>
                      <a:endParaRPr lang="es-MX" sz="1400" b="0" kern="1200" baseline="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 xmlns:a16="http://schemas.microsoft.com/office/drawing/2014/main" val="10001"/>
                  </a:ext>
                </a:extLst>
              </a:tr>
            </a:tbl>
          </a:graphicData>
        </a:graphic>
      </p:graphicFrame>
      <p:sp>
        <p:nvSpPr>
          <p:cNvPr id="4" name="6 Rectángulo"/>
          <p:cNvSpPr/>
          <p:nvPr/>
        </p:nvSpPr>
        <p:spPr>
          <a:xfrm>
            <a:off x="6524840" y="282742"/>
            <a:ext cx="3910388" cy="707886"/>
          </a:xfrm>
          <a:prstGeom prst="rect">
            <a:avLst/>
          </a:prstGeom>
          <a:noFill/>
        </p:spPr>
        <p:txBody>
          <a:bodyPr wrap="squar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JUSTICIA Y REPARACIÓN</a:t>
            </a:r>
          </a:p>
        </p:txBody>
      </p:sp>
      <p:pic>
        <p:nvPicPr>
          <p:cNvPr id="5" name="Imagen 4"/>
          <p:cNvPicPr/>
          <p:nvPr/>
        </p:nvPicPr>
        <p:blipFill>
          <a:blip r:embed="rId2" cstate="print">
            <a:extLst>
              <a:ext uri="{28A0092B-C50C-407E-A947-70E740481C1C}">
                <a14:useLocalDpi xmlns:a14="http://schemas.microsoft.com/office/drawing/2010/main" val="0"/>
              </a:ext>
            </a:extLst>
          </a:blip>
          <a:stretch>
            <a:fillRect/>
          </a:stretch>
        </p:blipFill>
        <p:spPr bwMode="auto">
          <a:xfrm>
            <a:off x="522210" y="393274"/>
            <a:ext cx="1044575" cy="1044575"/>
          </a:xfrm>
          <a:prstGeom prst="rect">
            <a:avLst/>
          </a:prstGeom>
          <a:noFill/>
          <a:ln>
            <a:noFill/>
          </a:ln>
        </p:spPr>
      </p:pic>
    </p:spTree>
    <p:extLst>
      <p:ext uri="{BB962C8B-B14F-4D97-AF65-F5344CB8AC3E}">
        <p14:creationId xmlns:p14="http://schemas.microsoft.com/office/powerpoint/2010/main" val="166078498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TotalTime>
  <Words>219</Words>
  <Application>Microsoft Office PowerPoint</Application>
  <PresentationFormat>Panorámica</PresentationFormat>
  <Paragraphs>8</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Verdana</vt:lpstr>
      <vt:lpstr>Tema de Office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Usuario1</cp:lastModifiedBy>
  <cp:revision>50</cp:revision>
  <dcterms:created xsi:type="dcterms:W3CDTF">2019-10-09T16:53:58Z</dcterms:created>
  <dcterms:modified xsi:type="dcterms:W3CDTF">2020-04-30T14:42:54Z</dcterms:modified>
</cp:coreProperties>
</file>