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6" r:id="rId2"/>
    <p:sldId id="277" r:id="rId3"/>
    <p:sldId id="278" r:id="rId4"/>
    <p:sldId id="308" r:id="rId5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103" autoAdjust="0"/>
    <p:restoredTop sz="94660"/>
  </p:normalViewPr>
  <p:slideViewPr>
    <p:cSldViewPr snapToGrid="0">
      <p:cViewPr varScale="1">
        <p:scale>
          <a:sx n="74" d="100"/>
          <a:sy n="74" d="100"/>
        </p:scale>
        <p:origin x="53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D239F-A304-4D03-BC6C-4D5905F1FFB7}" type="datetimeFigureOut">
              <a:rPr lang="es-MX" smtClean="0"/>
              <a:t>30/04/2020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CD78F-09FA-4FF5-A105-3FA68599613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106136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D239F-A304-4D03-BC6C-4D5905F1FFB7}" type="datetimeFigureOut">
              <a:rPr lang="es-MX" smtClean="0"/>
              <a:t>30/04/2020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CD78F-09FA-4FF5-A105-3FA68599613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449170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D239F-A304-4D03-BC6C-4D5905F1FFB7}" type="datetimeFigureOut">
              <a:rPr lang="es-MX" smtClean="0"/>
              <a:t>30/04/2020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CD78F-09FA-4FF5-A105-3FA68599613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142276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D239F-A304-4D03-BC6C-4D5905F1FFB7}" type="datetimeFigureOut">
              <a:rPr lang="es-MX" smtClean="0"/>
              <a:t>30/04/2020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CD78F-09FA-4FF5-A105-3FA68599613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532012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D239F-A304-4D03-BC6C-4D5905F1FFB7}" type="datetimeFigureOut">
              <a:rPr lang="es-MX" smtClean="0"/>
              <a:t>30/04/2020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CD78F-09FA-4FF5-A105-3FA68599613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561883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D239F-A304-4D03-BC6C-4D5905F1FFB7}" type="datetimeFigureOut">
              <a:rPr lang="es-MX" smtClean="0"/>
              <a:t>30/04/2020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CD78F-09FA-4FF5-A105-3FA68599613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64668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D239F-A304-4D03-BC6C-4D5905F1FFB7}" type="datetimeFigureOut">
              <a:rPr lang="es-MX" smtClean="0"/>
              <a:t>30/04/2020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CD78F-09FA-4FF5-A105-3FA68599613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141481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D239F-A304-4D03-BC6C-4D5905F1FFB7}" type="datetimeFigureOut">
              <a:rPr lang="es-MX" smtClean="0"/>
              <a:t>30/04/2020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CD78F-09FA-4FF5-A105-3FA68599613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565396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D239F-A304-4D03-BC6C-4D5905F1FFB7}" type="datetimeFigureOut">
              <a:rPr lang="es-MX" smtClean="0"/>
              <a:t>30/04/2020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CD78F-09FA-4FF5-A105-3FA68599613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611753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D239F-A304-4D03-BC6C-4D5905F1FFB7}" type="datetimeFigureOut">
              <a:rPr lang="es-MX" smtClean="0"/>
              <a:t>30/04/2020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CD78F-09FA-4FF5-A105-3FA68599613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529292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D239F-A304-4D03-BC6C-4D5905F1FFB7}" type="datetimeFigureOut">
              <a:rPr lang="es-MX" smtClean="0"/>
              <a:t>30/04/2020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CD78F-09FA-4FF5-A105-3FA68599613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289951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2D239F-A304-4D03-BC6C-4D5905F1FFB7}" type="datetimeFigureOut">
              <a:rPr lang="es-MX" smtClean="0"/>
              <a:t>30/04/2020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ACD78F-09FA-4FF5-A105-3FA68599613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921168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4 CuadroTexto"/>
          <p:cNvSpPr txBox="1"/>
          <p:nvPr/>
        </p:nvSpPr>
        <p:spPr>
          <a:xfrm>
            <a:off x="1908048" y="1206721"/>
            <a:ext cx="8380476" cy="1384995"/>
          </a:xfrm>
          <a:prstGeom prst="rect">
            <a:avLst/>
          </a:prstGeom>
          <a:noFill/>
          <a:ln>
            <a:solidFill>
              <a:srgbClr val="810315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just">
              <a:defRPr sz="1400" b="1">
                <a:solidFill>
                  <a:schemeClr val="bg1">
                    <a:lumMod val="50000"/>
                  </a:schemeClr>
                </a:solidFill>
                <a:latin typeface="Bw Glenn Sans Bold" panose="00000800000000000000" pitchFamily="50" charset="0"/>
                <a:ea typeface="Verdana" panose="020B0604030504040204" pitchFamily="34" charset="0"/>
                <a:cs typeface="Arial" pitchFamily="34" charset="0"/>
              </a:defRPr>
            </a:lvl1pPr>
          </a:lstStyle>
          <a:p>
            <a:r>
              <a:rPr lang="es-MX" dirty="0">
                <a:solidFill>
                  <a:schemeClr val="bg2">
                    <a:lumMod val="50000"/>
                  </a:schemeClr>
                </a:solidFill>
                <a:latin typeface="Arial" pitchFamily="34" charset="0"/>
              </a:rPr>
              <a:t>Medida IV. Garantizar la aplicación del Protocolo para la Emisión de Órdenes de Protección de Mujeres y Niñas Víctimas de Violencia emitido por la Fiscalía General del Estado de Puebla y capacitar en la materia a las y los servidores públicos u operadores jurídicos facultados para su emisión, con la finalidad de sensibilizarlos y dotarlos de herramientas para que, desde su quehacer institucional puedan proporcionar a las mujeres que viven violencia, de una manera sensible y acorde a la situación particular, las medidas adecuadas y necesarias para protegerlas.</a:t>
            </a:r>
          </a:p>
        </p:txBody>
      </p:sp>
      <p:graphicFrame>
        <p:nvGraphicFramePr>
          <p:cNvPr id="3" name="8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2928460"/>
              </p:ext>
            </p:extLst>
          </p:nvPr>
        </p:nvGraphicFramePr>
        <p:xfrm>
          <a:off x="1908049" y="2834641"/>
          <a:ext cx="8383577" cy="2269197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77098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21381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39878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470877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RESP.</a:t>
                      </a:r>
                    </a:p>
                  </a:txBody>
                  <a:tcPr marL="68580" marR="6858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ACCIÓN</a:t>
                      </a:r>
                      <a:r>
                        <a:rPr lang="es-MX" sz="1400" baseline="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ESPECÍFICA</a:t>
                      </a:r>
                      <a:endParaRPr lang="es-MX" sz="14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DESCRIPCIÓN</a:t>
                      </a:r>
                      <a:r>
                        <a:rPr lang="es-MX" sz="1400" baseline="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DEL AVANCE (</a:t>
                      </a:r>
                      <a:r>
                        <a:rPr lang="es-MX" sz="1400" baseline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cumplido</a:t>
                      </a:r>
                      <a:r>
                        <a:rPr lang="es-MX" sz="1400" baseline="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) </a:t>
                      </a:r>
                      <a:endParaRPr lang="es-MX" sz="14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anchor="ctr"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70877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1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Verdana" panose="020B0604030504040204" pitchFamily="34" charset="0"/>
                          <a:cs typeface="Arial" pitchFamily="34" charset="0"/>
                        </a:rPr>
                        <a:t>FGE</a:t>
                      </a:r>
                    </a:p>
                  </a:txBody>
                  <a:tcPr marL="68580" marR="68580" vert="vert270" anchor="ctr"/>
                </a:tc>
                <a:tc>
                  <a:txBody>
                    <a:bodyPr/>
                    <a:lstStyle/>
                    <a:p>
                      <a:pPr marL="0" marR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1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Verdana" panose="020B0604030504040204" pitchFamily="34" charset="0"/>
                          <a:cs typeface="Arial" pitchFamily="34" charset="0"/>
                        </a:rPr>
                        <a:t>Capacitar al personal de la FGE</a:t>
                      </a:r>
                      <a:r>
                        <a:rPr lang="es-MX" sz="1400" b="1" kern="1200" baseline="0" dirty="0">
                          <a:solidFill>
                            <a:schemeClr val="tx1"/>
                          </a:solidFill>
                          <a:latin typeface="Arial" pitchFamily="34" charset="0"/>
                          <a:ea typeface="Verdana" panose="020B0604030504040204" pitchFamily="34" charset="0"/>
                          <a:cs typeface="Arial" pitchFamily="34" charset="0"/>
                        </a:rPr>
                        <a:t> </a:t>
                      </a:r>
                      <a:r>
                        <a:rPr lang="es-MX" sz="1400" b="1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Verdana" panose="020B0604030504040204" pitchFamily="34" charset="0"/>
                          <a:cs typeface="Arial" pitchFamily="34" charset="0"/>
                        </a:rPr>
                        <a:t>en violencia contra las mujeres y en el Protocolo para la Emisión de Órdenes de Protección de Mujeres y Niñas Víctimas de Violencia.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MX" sz="14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La CEDH impartió </a:t>
                      </a:r>
                      <a:r>
                        <a:rPr lang="es-MX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 curso “Violencia de Género” que incluyó los módulos de Derechos de las Mujeres, Órdenes de Protección, Alerta de Violencia contra las Mujeres, y  </a:t>
                      </a:r>
                      <a:r>
                        <a:rPr lang="es-MX" sz="14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feminicidio</a:t>
                      </a:r>
                      <a:r>
                        <a:rPr lang="es-MX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para 175 servidoras y servidores públicos. Entre </a:t>
                      </a:r>
                      <a:r>
                        <a:rPr lang="es-MX" sz="14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los </a:t>
                      </a:r>
                      <a:r>
                        <a:rPr lang="es-MX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capacitados </a:t>
                      </a:r>
                      <a:r>
                        <a:rPr lang="es-MX" sz="14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 encuentran los agentes del Ministerio Público y agentes Investigadores asignados a los 50 Municipios con Declaratoria de AVGM.</a:t>
                      </a:r>
                      <a:endParaRPr lang="es-MX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4" name="6 Rectángulo"/>
          <p:cNvSpPr/>
          <p:nvPr/>
        </p:nvSpPr>
        <p:spPr>
          <a:xfrm>
            <a:off x="6685019" y="552728"/>
            <a:ext cx="3853940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MX" sz="20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MEDIDAS DE SEGURIDAD</a:t>
            </a:r>
          </a:p>
        </p:txBody>
      </p:sp>
      <p:pic>
        <p:nvPicPr>
          <p:cNvPr id="5" name="Imagen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33360" y="319629"/>
            <a:ext cx="1044575" cy="10445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251650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4 CuadroTexto"/>
          <p:cNvSpPr txBox="1"/>
          <p:nvPr/>
        </p:nvSpPr>
        <p:spPr>
          <a:xfrm>
            <a:off x="2036385" y="1113259"/>
            <a:ext cx="8380476" cy="1384995"/>
          </a:xfrm>
          <a:prstGeom prst="rect">
            <a:avLst/>
          </a:prstGeom>
          <a:noFill/>
          <a:ln>
            <a:solidFill>
              <a:srgbClr val="810315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just">
              <a:defRPr sz="1400" b="1">
                <a:solidFill>
                  <a:schemeClr val="bg1">
                    <a:lumMod val="50000"/>
                  </a:schemeClr>
                </a:solidFill>
                <a:latin typeface="Bw Glenn Sans Bold" panose="00000800000000000000" pitchFamily="50" charset="0"/>
                <a:ea typeface="Verdana" panose="020B0604030504040204" pitchFamily="34" charset="0"/>
                <a:cs typeface="Arial" pitchFamily="34" charset="0"/>
              </a:defRPr>
            </a:lvl1pPr>
          </a:lstStyle>
          <a:p>
            <a:r>
              <a:rPr lang="es-MX" dirty="0">
                <a:solidFill>
                  <a:schemeClr val="bg2">
                    <a:lumMod val="50000"/>
                  </a:schemeClr>
                </a:solidFill>
                <a:latin typeface="Arial" pitchFamily="34" charset="0"/>
              </a:rPr>
              <a:t>Medida IV. Garantizar la aplicación del Protocolo para la Emisión de Órdenes de Protección de Mujeres y Niñas Víctimas de Violencia emitido por la Fiscalía General del Estado de Puebla y capacitar en la materia a las y los servidores públicos u operadores jurídicos facultados para su emisión, con la finalidad de sensibilizarlos y dotarlos de herramientas para que, desde su quehacer institucional puedan proporcionar a las mujeres que viven violencia, de una manera sensible y acorde a la situación particular, las medidas adecuadas y necesarias para protegerlas.</a:t>
            </a:r>
          </a:p>
        </p:txBody>
      </p:sp>
      <p:graphicFrame>
        <p:nvGraphicFramePr>
          <p:cNvPr id="3" name="8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3864905"/>
              </p:ext>
            </p:extLst>
          </p:nvPr>
        </p:nvGraphicFramePr>
        <p:xfrm>
          <a:off x="2036386" y="2814096"/>
          <a:ext cx="8368135" cy="3695988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74273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02130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60409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617508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RESP.</a:t>
                      </a:r>
                    </a:p>
                  </a:txBody>
                  <a:tcPr marL="68580" marR="6858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ACCIÓN</a:t>
                      </a:r>
                      <a:r>
                        <a:rPr lang="es-MX" sz="1400" baseline="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ESPECÍFICA</a:t>
                      </a:r>
                      <a:endParaRPr lang="es-MX" sz="14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DESCRIPCIÓN</a:t>
                      </a:r>
                      <a:r>
                        <a:rPr lang="es-MX" sz="1400" baseline="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DEL AVANCE </a:t>
                      </a:r>
                      <a:r>
                        <a:rPr lang="es-MX" sz="1400" baseline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(cumplido)</a:t>
                      </a:r>
                      <a:endParaRPr lang="es-MX" sz="14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anchor="ctr"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239116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1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Verdana" panose="020B0604030504040204" pitchFamily="34" charset="0"/>
                          <a:cs typeface="Arial" pitchFamily="34" charset="0"/>
                        </a:rPr>
                        <a:t>FGE</a:t>
                      </a:r>
                    </a:p>
                  </a:txBody>
                  <a:tcPr marL="68580" marR="68580" vert="vert270" anchor="ctr"/>
                </a:tc>
                <a:tc>
                  <a:txBody>
                    <a:bodyPr/>
                    <a:lstStyle/>
                    <a:p>
                      <a:pPr marL="0" algn="just" defTabSz="457200" rtl="0" eaLnBrk="1" latinLnBrk="0" hangingPunct="1"/>
                      <a:r>
                        <a:rPr lang="es-MX" sz="1400" b="1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Verdana" panose="020B0604030504040204" pitchFamily="34" charset="0"/>
                          <a:cs typeface="Arial" pitchFamily="34" charset="0"/>
                        </a:rPr>
                        <a:t>Diseñar y difundir material didáctico para la capacitación sobre el Protocolo para la Emisión de Órdenes de Protección de Mujeres y Niñas Víctimas de Violencia.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0" marR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0" kern="1200" baseline="0" dirty="0">
                          <a:solidFill>
                            <a:schemeClr val="tx1"/>
                          </a:solidFill>
                          <a:latin typeface="Arial" pitchFamily="34" charset="0"/>
                          <a:ea typeface="Verdana" panose="020B0604030504040204" pitchFamily="34" charset="0"/>
                          <a:cs typeface="Arial" pitchFamily="34" charset="0"/>
                        </a:rPr>
                        <a:t>La FGE diseñó el contenido del materia didáctico respecto del Protocolo para la Emisión de Órdenes de Protección de Mujeres y Niñas Víctimas de Violencia.</a:t>
                      </a:r>
                    </a:p>
                    <a:p>
                      <a:pPr marL="0" marR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400" b="0" kern="1200" baseline="0" dirty="0">
                        <a:solidFill>
                          <a:schemeClr val="tx1"/>
                        </a:solidFill>
                        <a:latin typeface="Arial" pitchFamily="34" charset="0"/>
                        <a:ea typeface="Verdana" panose="020B0604030504040204" pitchFamily="34" charset="0"/>
                        <a:cs typeface="Arial" pitchFamily="34" charset="0"/>
                      </a:endParaRPr>
                    </a:p>
                    <a:p>
                      <a:pPr marL="0" marR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0" kern="1200" baseline="0" dirty="0">
                          <a:solidFill>
                            <a:schemeClr val="tx1"/>
                          </a:solidFill>
                          <a:latin typeface="Arial" pitchFamily="34" charset="0"/>
                          <a:ea typeface="Verdana" panose="020B0604030504040204" pitchFamily="34" charset="0"/>
                          <a:cs typeface="Arial" pitchFamily="34" charset="0"/>
                        </a:rPr>
                        <a:t> El contenido del material didáctico </a:t>
                      </a:r>
                      <a:r>
                        <a:rPr lang="es-MX" sz="1400" b="0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Verdana" panose="020B0604030504040204" pitchFamily="34" charset="0"/>
                          <a:cs typeface="Arial" pitchFamily="34" charset="0"/>
                        </a:rPr>
                        <a:t>fue diseñado </a:t>
                      </a:r>
                      <a:r>
                        <a:rPr lang="es-MX" sz="1400" b="0" kern="1200" baseline="0" dirty="0">
                          <a:solidFill>
                            <a:schemeClr val="tx1"/>
                          </a:solidFill>
                          <a:latin typeface="Arial" pitchFamily="34" charset="0"/>
                          <a:ea typeface="Verdana" panose="020B0604030504040204" pitchFamily="34" charset="0"/>
                          <a:cs typeface="Arial" pitchFamily="34" charset="0"/>
                        </a:rPr>
                        <a:t>por la Dirección General de Comunicación Estratégica y Vinculación Social de la </a:t>
                      </a:r>
                      <a:r>
                        <a:rPr lang="es-MX" sz="1400" b="0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Verdana" panose="020B0604030504040204" pitchFamily="34" charset="0"/>
                          <a:cs typeface="Arial" pitchFamily="34" charset="0"/>
                        </a:rPr>
                        <a:t>Institución, impreso en 800 unidades, los cuales fueron distribuidos en sus instalaciones a fin de que las y los servidores públicos y las personas </a:t>
                      </a:r>
                      <a:r>
                        <a:rPr lang="es-MX" sz="1400" b="0" kern="1200" baseline="0" dirty="0">
                          <a:solidFill>
                            <a:schemeClr val="tx1"/>
                          </a:solidFill>
                          <a:latin typeface="Arial" pitchFamily="34" charset="0"/>
                          <a:ea typeface="Verdana" panose="020B0604030504040204" pitchFamily="34" charset="0"/>
                          <a:cs typeface="Arial" pitchFamily="34" charset="0"/>
                        </a:rPr>
                        <a:t>usuarias de los </a:t>
                      </a:r>
                      <a:r>
                        <a:rPr lang="es-MX" sz="1400" b="0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Verdana" panose="020B0604030504040204" pitchFamily="34" charset="0"/>
                          <a:cs typeface="Arial" pitchFamily="34" charset="0"/>
                        </a:rPr>
                        <a:t>servicios </a:t>
                      </a:r>
                      <a:r>
                        <a:rPr lang="es-MX" sz="1400" b="0" kern="1200" baseline="0" dirty="0">
                          <a:solidFill>
                            <a:schemeClr val="tx1"/>
                          </a:solidFill>
                          <a:latin typeface="Arial" pitchFamily="34" charset="0"/>
                          <a:ea typeface="Verdana" panose="020B0604030504040204" pitchFamily="34" charset="0"/>
                          <a:cs typeface="Arial" pitchFamily="34" charset="0"/>
                        </a:rPr>
                        <a:t>de la Institución que acudan a cualquiera de </a:t>
                      </a:r>
                      <a:r>
                        <a:rPr lang="es-MX" sz="1400" b="0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Verdana" panose="020B0604030504040204" pitchFamily="34" charset="0"/>
                          <a:cs typeface="Arial" pitchFamily="34" charset="0"/>
                        </a:rPr>
                        <a:t>sus oficinas con atención a mujeres y niñas víctimas de violencia,  los conozcan.</a:t>
                      </a:r>
                      <a:endParaRPr lang="es-MX" sz="1400" b="0" kern="1200" dirty="0">
                        <a:solidFill>
                          <a:schemeClr val="tx1"/>
                        </a:solidFill>
                        <a:latin typeface="Arial" pitchFamily="34" charset="0"/>
                        <a:ea typeface="Verdana" panose="020B0604030504040204" pitchFamily="34" charset="0"/>
                        <a:cs typeface="Arial" pitchFamily="34" charset="0"/>
                      </a:endParaRPr>
                    </a:p>
                    <a:p>
                      <a:pPr marL="0" algn="just" defTabSz="457200" rtl="0" eaLnBrk="1" latinLnBrk="0" hangingPunct="1"/>
                      <a:endParaRPr lang="es-MX" sz="1400" b="1" kern="1200" dirty="0">
                        <a:solidFill>
                          <a:schemeClr val="bg2">
                            <a:lumMod val="50000"/>
                          </a:schemeClr>
                        </a:solidFill>
                        <a:latin typeface="Arial" pitchFamily="34" charset="0"/>
                        <a:ea typeface="Verdana" panose="020B0604030504040204" pitchFamily="34" charset="0"/>
                        <a:cs typeface="Arial" pitchFamily="34" charset="0"/>
                      </a:endParaRPr>
                    </a:p>
                    <a:p>
                      <a:pPr marL="0" algn="just" defTabSz="457200" rtl="0" eaLnBrk="1" latinLnBrk="0" hangingPunct="1"/>
                      <a:endParaRPr lang="es-MX" sz="1400" b="1" kern="1200" dirty="0">
                        <a:solidFill>
                          <a:schemeClr val="bg2">
                            <a:lumMod val="50000"/>
                          </a:schemeClr>
                        </a:solidFill>
                        <a:latin typeface="Arial" pitchFamily="34" charset="0"/>
                        <a:ea typeface="Verdana" panose="020B0604030504040204" pitchFamily="34" charset="0"/>
                        <a:cs typeface="Arial" pitchFamily="34" charset="0"/>
                      </a:endParaRPr>
                    </a:p>
                    <a:p>
                      <a:pPr marL="0" algn="just" defTabSz="457200" rtl="0" eaLnBrk="1" latinLnBrk="0" hangingPunct="1"/>
                      <a:endParaRPr lang="es-MX" sz="1400" b="1" kern="1200" dirty="0">
                        <a:solidFill>
                          <a:schemeClr val="bg2">
                            <a:lumMod val="50000"/>
                          </a:schemeClr>
                        </a:solidFill>
                        <a:latin typeface="Arial" pitchFamily="34" charset="0"/>
                        <a:ea typeface="Verdana" panose="020B0604030504040204" pitchFamily="34" charset="0"/>
                        <a:cs typeface="Arial" pitchFamily="34" charset="0"/>
                      </a:endParaRP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4" name="6 Rectángulo"/>
          <p:cNvSpPr/>
          <p:nvPr/>
        </p:nvSpPr>
        <p:spPr>
          <a:xfrm>
            <a:off x="6685019" y="552728"/>
            <a:ext cx="3853940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MX" sz="20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MEDIDAS DE SEGURIDAD</a:t>
            </a:r>
          </a:p>
        </p:txBody>
      </p:sp>
      <p:pic>
        <p:nvPicPr>
          <p:cNvPr id="5" name="Imagen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67897" y="590971"/>
            <a:ext cx="1044575" cy="10445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598994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4 CuadroTexto"/>
          <p:cNvSpPr txBox="1"/>
          <p:nvPr/>
        </p:nvSpPr>
        <p:spPr>
          <a:xfrm>
            <a:off x="1940052" y="1290131"/>
            <a:ext cx="8311896" cy="1600438"/>
          </a:xfrm>
          <a:prstGeom prst="rect">
            <a:avLst/>
          </a:prstGeom>
          <a:noFill/>
          <a:ln>
            <a:solidFill>
              <a:srgbClr val="810315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just">
              <a:defRPr sz="1400" b="1">
                <a:solidFill>
                  <a:schemeClr val="bg1">
                    <a:lumMod val="50000"/>
                  </a:schemeClr>
                </a:solidFill>
                <a:latin typeface="Bw Glenn Sans Bold" panose="00000800000000000000" pitchFamily="50" charset="0"/>
                <a:ea typeface="Verdana" panose="020B0604030504040204" pitchFamily="34" charset="0"/>
                <a:cs typeface="Arial" pitchFamily="34" charset="0"/>
              </a:defRPr>
            </a:lvl1pPr>
          </a:lstStyle>
          <a:p>
            <a:r>
              <a:rPr lang="es-MX" dirty="0">
                <a:solidFill>
                  <a:schemeClr val="bg2">
                    <a:lumMod val="50000"/>
                  </a:schemeClr>
                </a:solidFill>
                <a:latin typeface="Arial" pitchFamily="34" charset="0"/>
              </a:rPr>
              <a:t>Medida IV. Garantizar la aplicación del Protocolo para la Emisión de Órdenes de Protección de Mujeres y Niñas Víctimas de Violencia emitido por la Fiscalía General del Estado de Puebla y capacitar en la materia a las y los servidores públicos u operadores jurídicos facultados para su emisión, con la finalidad de sensibilizarlos y dotarlos de herramientas para que, desde su quehacer institucional puedan proporcionar a las mujeres que viven violencia, de una manera sensible y acorde a la situación particular, las medidas adecuadas y necesarias para protegerlas.</a:t>
            </a:r>
          </a:p>
        </p:txBody>
      </p:sp>
      <p:graphicFrame>
        <p:nvGraphicFramePr>
          <p:cNvPr id="3" name="8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574475"/>
              </p:ext>
            </p:extLst>
          </p:nvPr>
        </p:nvGraphicFramePr>
        <p:xfrm>
          <a:off x="1904213" y="3123619"/>
          <a:ext cx="8383577" cy="3335997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72669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51861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13827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470877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RESP.</a:t>
                      </a:r>
                    </a:p>
                  </a:txBody>
                  <a:tcPr marL="68580" marR="6858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ACCIÓN</a:t>
                      </a:r>
                      <a:r>
                        <a:rPr lang="es-MX" sz="1400" baseline="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ESPECÍFICA</a:t>
                      </a:r>
                      <a:endParaRPr lang="es-MX" sz="14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DESCRIPCIÓN</a:t>
                      </a:r>
                      <a:r>
                        <a:rPr lang="es-MX" sz="1400" baseline="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DEL AVANCE (</a:t>
                      </a:r>
                      <a:r>
                        <a:rPr lang="es-MX" sz="1400" baseline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cumplido</a:t>
                      </a:r>
                      <a:r>
                        <a:rPr lang="es-MX" sz="1400" baseline="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  <a:endParaRPr lang="es-MX" sz="14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anchor="ctr"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70877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1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Verdana" panose="020B0604030504040204" pitchFamily="34" charset="0"/>
                          <a:cs typeface="Arial" pitchFamily="34" charset="0"/>
                        </a:rPr>
                        <a:t>FGE</a:t>
                      </a:r>
                    </a:p>
                  </a:txBody>
                  <a:tcPr marL="68580" marR="68580" vert="vert270" anchor="ctr"/>
                </a:tc>
                <a:tc>
                  <a:txBody>
                    <a:bodyPr/>
                    <a:lstStyle/>
                    <a:p>
                      <a:pPr marL="0" algn="just" defTabSz="457200" rtl="0" eaLnBrk="1" latinLnBrk="0" hangingPunct="1"/>
                      <a:r>
                        <a:rPr lang="es-MX" sz="1400" b="1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Verdana" panose="020B0604030504040204" pitchFamily="34" charset="0"/>
                          <a:cs typeface="Arial" pitchFamily="34" charset="0"/>
                        </a:rPr>
                        <a:t>Monitorear y evaluar la implementación del Protocolo para la Emisión de Órdenes de Protección de Mujeres y Niñas Víctimas de Violencia, a través de entrevistas con personal de la FGE.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0" marR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0" u="none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Verdana" panose="020B0604030504040204" pitchFamily="34" charset="0"/>
                          <a:cs typeface="Arial" pitchFamily="34" charset="0"/>
                        </a:rPr>
                        <a:t>La </a:t>
                      </a:r>
                      <a:r>
                        <a:rPr lang="es-MX" sz="1400" b="0" u="none" kern="1200" baseline="0" dirty="0">
                          <a:solidFill>
                            <a:schemeClr val="tx1"/>
                          </a:solidFill>
                          <a:latin typeface="Arial" pitchFamily="34" charset="0"/>
                          <a:ea typeface="Verdana" panose="020B0604030504040204" pitchFamily="34" charset="0"/>
                          <a:cs typeface="Arial" pitchFamily="34" charset="0"/>
                        </a:rPr>
                        <a:t>FGE  diseñó  la metodología propia para monitorear y evaluar la aplicación de la </a:t>
                      </a:r>
                      <a:r>
                        <a:rPr lang="es-MX" sz="1400" b="0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Verdana" panose="020B0604030504040204" pitchFamily="34" charset="0"/>
                          <a:cs typeface="Arial" pitchFamily="34" charset="0"/>
                        </a:rPr>
                        <a:t>implementación del Protocolo para la Emisión de Órdenes de Protección de Mujeres y Niñas Víctimas de Violencia.</a:t>
                      </a:r>
                    </a:p>
                    <a:p>
                      <a:pPr marL="0" marR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400" b="0" kern="1200" dirty="0">
                        <a:solidFill>
                          <a:schemeClr val="tx1"/>
                        </a:solidFill>
                        <a:latin typeface="Arial" pitchFamily="34" charset="0"/>
                        <a:ea typeface="Verdana" panose="020B0604030504040204" pitchFamily="34" charset="0"/>
                        <a:cs typeface="Arial" pitchFamily="34" charset="0"/>
                      </a:endParaRPr>
                    </a:p>
                    <a:p>
                      <a:pPr marL="0" marR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0" kern="1200" baseline="0" dirty="0">
                          <a:solidFill>
                            <a:schemeClr val="tx1"/>
                          </a:solidFill>
                          <a:latin typeface="Arial" pitchFamily="34" charset="0"/>
                          <a:ea typeface="Verdana" panose="020B0604030504040204" pitchFamily="34" charset="0"/>
                          <a:cs typeface="Arial" pitchFamily="34" charset="0"/>
                        </a:rPr>
                        <a:t>La Dirección de Derechos </a:t>
                      </a:r>
                      <a:r>
                        <a:rPr lang="es-MX" sz="1400" b="0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Verdana" panose="020B0604030504040204" pitchFamily="34" charset="0"/>
                          <a:cs typeface="Arial" pitchFamily="34" charset="0"/>
                        </a:rPr>
                        <a:t>Humanos de </a:t>
                      </a:r>
                      <a:r>
                        <a:rPr lang="es-MX" sz="1400" b="0" kern="1200" baseline="0" dirty="0">
                          <a:solidFill>
                            <a:schemeClr val="tx1"/>
                          </a:solidFill>
                          <a:latin typeface="Arial" pitchFamily="34" charset="0"/>
                          <a:ea typeface="Verdana" panose="020B0604030504040204" pitchFamily="34" charset="0"/>
                          <a:cs typeface="Arial" pitchFamily="34" charset="0"/>
                        </a:rPr>
                        <a:t>la FGE aplicó la evaluación a través de cuestionarios para el personal de las áreas especializadas en violencia familiar, delitos sexuales y de los </a:t>
                      </a:r>
                      <a:r>
                        <a:rPr lang="es-MX" sz="1400" b="0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Verdana" panose="020B0604030504040204" pitchFamily="34" charset="0"/>
                          <a:cs typeface="Arial" pitchFamily="34" charset="0"/>
                        </a:rPr>
                        <a:t>Centros </a:t>
                      </a:r>
                      <a:r>
                        <a:rPr lang="es-MX" sz="1400" b="0" kern="1200" baseline="0" dirty="0">
                          <a:solidFill>
                            <a:schemeClr val="tx1"/>
                          </a:solidFill>
                          <a:latin typeface="Arial" pitchFamily="34" charset="0"/>
                          <a:ea typeface="Verdana" panose="020B0604030504040204" pitchFamily="34" charset="0"/>
                          <a:cs typeface="Arial" pitchFamily="34" charset="0"/>
                        </a:rPr>
                        <a:t>de </a:t>
                      </a:r>
                      <a:r>
                        <a:rPr lang="es-MX" sz="1400" b="0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Verdana" panose="020B0604030504040204" pitchFamily="34" charset="0"/>
                          <a:cs typeface="Arial" pitchFamily="34" charset="0"/>
                        </a:rPr>
                        <a:t>Justicia </a:t>
                      </a:r>
                      <a:r>
                        <a:rPr lang="es-MX" sz="1400" b="0" kern="1200" baseline="0" dirty="0">
                          <a:solidFill>
                            <a:schemeClr val="tx1"/>
                          </a:solidFill>
                          <a:latin typeface="Arial" pitchFamily="34" charset="0"/>
                          <a:ea typeface="Verdana" panose="020B0604030504040204" pitchFamily="34" charset="0"/>
                          <a:cs typeface="Arial" pitchFamily="34" charset="0"/>
                        </a:rPr>
                        <a:t>para </a:t>
                      </a:r>
                      <a:r>
                        <a:rPr lang="es-MX" sz="1400" b="0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Verdana" panose="020B0604030504040204" pitchFamily="34" charset="0"/>
                          <a:cs typeface="Arial" pitchFamily="34" charset="0"/>
                        </a:rPr>
                        <a:t>Mujeres.</a:t>
                      </a:r>
                    </a:p>
                    <a:p>
                      <a:pPr marL="0" marR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400" b="0" kern="1200" baseline="0" dirty="0" smtClean="0">
                        <a:solidFill>
                          <a:schemeClr val="tx1"/>
                        </a:solidFill>
                        <a:latin typeface="Arial" pitchFamily="34" charset="0"/>
                        <a:ea typeface="Verdana" panose="020B0604030504040204" pitchFamily="34" charset="0"/>
                        <a:cs typeface="Arial" pitchFamily="34" charset="0"/>
                      </a:endParaRPr>
                    </a:p>
                    <a:p>
                      <a:pPr marL="0" marR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0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Verdana" panose="020B0604030504040204" pitchFamily="34" charset="0"/>
                          <a:cs typeface="Arial" pitchFamily="34" charset="0"/>
                        </a:rPr>
                        <a:t>Se </a:t>
                      </a:r>
                      <a:r>
                        <a:rPr lang="es-MX" sz="1400" b="0" kern="1200" baseline="0" dirty="0">
                          <a:solidFill>
                            <a:schemeClr val="tx1"/>
                          </a:solidFill>
                          <a:latin typeface="Arial" pitchFamily="34" charset="0"/>
                          <a:ea typeface="Verdana" panose="020B0604030504040204" pitchFamily="34" charset="0"/>
                          <a:cs typeface="Arial" pitchFamily="34" charset="0"/>
                        </a:rPr>
                        <a:t>obtuvo la identificación de áreas de oportunidad y se elaboró una proyección para </a:t>
                      </a:r>
                      <a:r>
                        <a:rPr lang="es-MX" sz="1400" b="0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Verdana" panose="020B0604030504040204" pitchFamily="34" charset="0"/>
                          <a:cs typeface="Arial" pitchFamily="34" charset="0"/>
                        </a:rPr>
                        <a:t>mejora, </a:t>
                      </a:r>
                      <a:r>
                        <a:rPr lang="es-MX" sz="1400" b="0" kern="1200" baseline="0" dirty="0">
                          <a:solidFill>
                            <a:schemeClr val="tx1"/>
                          </a:solidFill>
                          <a:latin typeface="Arial" pitchFamily="34" charset="0"/>
                          <a:ea typeface="Verdana" panose="020B0604030504040204" pitchFamily="34" charset="0"/>
                          <a:cs typeface="Arial" pitchFamily="34" charset="0"/>
                        </a:rPr>
                        <a:t>al obtener una calificación de 8.1</a:t>
                      </a:r>
                      <a:endParaRPr lang="es-MX" sz="1400" b="0" u="none" kern="1200" dirty="0">
                        <a:solidFill>
                          <a:schemeClr val="tx1"/>
                        </a:solidFill>
                        <a:latin typeface="Arial" pitchFamily="34" charset="0"/>
                        <a:ea typeface="Verdana" panose="020B0604030504040204" pitchFamily="34" charset="0"/>
                        <a:cs typeface="Arial" pitchFamily="34" charset="0"/>
                      </a:endParaRP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4" name="6 Rectángulo"/>
          <p:cNvSpPr/>
          <p:nvPr/>
        </p:nvSpPr>
        <p:spPr>
          <a:xfrm>
            <a:off x="6685019" y="552728"/>
            <a:ext cx="3853940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MX" sz="20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MEDIDAS DE SEGURIDAD</a:t>
            </a:r>
          </a:p>
        </p:txBody>
      </p:sp>
      <p:pic>
        <p:nvPicPr>
          <p:cNvPr id="5" name="Imagen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56385" y="552728"/>
            <a:ext cx="1044575" cy="10445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297356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4 CuadroTexto"/>
          <p:cNvSpPr txBox="1"/>
          <p:nvPr/>
        </p:nvSpPr>
        <p:spPr>
          <a:xfrm>
            <a:off x="1940052" y="1290131"/>
            <a:ext cx="8311896" cy="1600438"/>
          </a:xfrm>
          <a:prstGeom prst="rect">
            <a:avLst/>
          </a:prstGeom>
          <a:noFill/>
          <a:ln>
            <a:solidFill>
              <a:srgbClr val="810315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just">
              <a:defRPr sz="1400" b="1">
                <a:solidFill>
                  <a:schemeClr val="bg1">
                    <a:lumMod val="50000"/>
                  </a:schemeClr>
                </a:solidFill>
                <a:latin typeface="Bw Glenn Sans Bold" panose="00000800000000000000" pitchFamily="50" charset="0"/>
                <a:ea typeface="Verdana" panose="020B0604030504040204" pitchFamily="34" charset="0"/>
                <a:cs typeface="Arial" pitchFamily="34" charset="0"/>
              </a:defRPr>
            </a:lvl1pPr>
          </a:lstStyle>
          <a:p>
            <a:r>
              <a:rPr lang="es-MX" dirty="0">
                <a:solidFill>
                  <a:schemeClr val="bg2">
                    <a:lumMod val="50000"/>
                  </a:schemeClr>
                </a:solidFill>
                <a:latin typeface="Arial" pitchFamily="34" charset="0"/>
              </a:rPr>
              <a:t>Medida IV. Garantizar la aplicación del Protocolo para la Emisión de Órdenes de Protección de Mujeres y Niñas Víctimas de Violencia emitido por la Fiscalía General del Estado de Puebla y capacitar en la materia a las y los servidores públicos u operadores jurídicos facultados para su emisión, con la finalidad de sensibilizarlos y dotarlos de herramientas para que, desde su quehacer institucional puedan proporcionar a las mujeres que viven violencia, de una manera sensible y acorde a la situación particular, las medidas adecuadas y necesarias para protegerlas.</a:t>
            </a:r>
          </a:p>
        </p:txBody>
      </p:sp>
      <p:graphicFrame>
        <p:nvGraphicFramePr>
          <p:cNvPr id="3" name="8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1039845"/>
              </p:ext>
            </p:extLst>
          </p:nvPr>
        </p:nvGraphicFramePr>
        <p:xfrm>
          <a:off x="1940052" y="2895434"/>
          <a:ext cx="8311897" cy="3762717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72048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27960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31181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470877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RESP.</a:t>
                      </a:r>
                    </a:p>
                  </a:txBody>
                  <a:tcPr marL="68580" marR="6858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ACCIÓN</a:t>
                      </a:r>
                      <a:r>
                        <a:rPr lang="es-MX" sz="1400" baseline="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ESPECÍFICA</a:t>
                      </a:r>
                      <a:endParaRPr lang="es-MX" sz="14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DESCRIPCIÓN</a:t>
                      </a:r>
                      <a:r>
                        <a:rPr lang="es-MX" sz="1400" baseline="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DEL AVANCE (</a:t>
                      </a:r>
                      <a:r>
                        <a:rPr lang="es-MX" sz="1400" baseline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cumplido</a:t>
                      </a:r>
                      <a:r>
                        <a:rPr lang="es-MX" sz="1400" baseline="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  <a:endParaRPr lang="es-MX" sz="14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anchor="ctr"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70877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1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Verdana" panose="020B0604030504040204" pitchFamily="34" charset="0"/>
                          <a:cs typeface="Arial" pitchFamily="34" charset="0"/>
                        </a:rPr>
                        <a:t>FGE</a:t>
                      </a:r>
                    </a:p>
                  </a:txBody>
                  <a:tcPr marL="68580" marR="68580" vert="vert270" anchor="ctr"/>
                </a:tc>
                <a:tc>
                  <a:txBody>
                    <a:bodyPr/>
                    <a:lstStyle/>
                    <a:p>
                      <a:pPr marL="0" algn="just" defTabSz="457200" rtl="0" eaLnBrk="1" latinLnBrk="0" hangingPunct="1"/>
                      <a:r>
                        <a:rPr lang="es-MX" sz="1400" b="1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Verdana" panose="020B0604030504040204" pitchFamily="34" charset="0"/>
                          <a:cs typeface="Arial" pitchFamily="34" charset="0"/>
                        </a:rPr>
                        <a:t>Monitorear y evaluar la implementación del Protocolo para la Emisión de Órdenes de Protección de Mujeres y Niñas Víctimas de Violencia, a través de entrevistas con personal de la FGE.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0" marR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0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Verdana" panose="020B0604030504040204" pitchFamily="34" charset="0"/>
                          <a:cs typeface="Arial" pitchFamily="34" charset="0"/>
                        </a:rPr>
                        <a:t>En seguimiento a esta medida, esta metodología de evaluación  se aplicó también, el 6 de diciembre de 2019 al personal de la Unidad Especializada en Justicia para Adolescentes y en el mes de abril de 2020, al personal de la Fiscalía Especializada para la Investigación y Persecución de los Delitos de Desaparición Forzada de Personas y Desaparición cometida por Particulares,  obteniendo  en  el   primer  caso,   una  calificación   promedio   de   8.09   en  el   examen  aplicado  sin  previo aviso a 12 agentes del Ministerio Público, y en la evaluación a la segunda de las áreas, 13 agentes del Ministerio Público examinados, obtuvieron una calificación general de 7.89, todas y todos respecto del conocimiento que tienen en la emisión de órdenes de protección, conforme el protocolo institucional, en su versión actualizada.</a:t>
                      </a:r>
                    </a:p>
                    <a:p>
                      <a:pPr marL="0" algn="just" defTabSz="457200" rtl="0" eaLnBrk="1" latinLnBrk="0" hangingPunct="1"/>
                      <a:endParaRPr lang="es-MX" sz="1400" b="0" kern="1200" baseline="0" dirty="0" smtClean="0">
                        <a:solidFill>
                          <a:srgbClr val="FF0000"/>
                        </a:solidFill>
                        <a:latin typeface="Arial" pitchFamily="34" charset="0"/>
                        <a:ea typeface="Verdana" panose="020B0604030504040204" pitchFamily="34" charset="0"/>
                        <a:cs typeface="Arial" pitchFamily="34" charset="0"/>
                      </a:endParaRP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4" name="6 Rectángulo"/>
          <p:cNvSpPr/>
          <p:nvPr/>
        </p:nvSpPr>
        <p:spPr>
          <a:xfrm>
            <a:off x="6685019" y="552728"/>
            <a:ext cx="3853940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MX" sz="20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MEDIDAS DE SEGURIDAD</a:t>
            </a:r>
          </a:p>
        </p:txBody>
      </p:sp>
      <p:pic>
        <p:nvPicPr>
          <p:cNvPr id="5" name="Imagen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56385" y="552728"/>
            <a:ext cx="1044575" cy="10445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9760075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613</TotalTime>
  <Words>947</Words>
  <Application>Microsoft Office PowerPoint</Application>
  <PresentationFormat>Panorámica</PresentationFormat>
  <Paragraphs>39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Verdana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Adriana Griselda Lima Coeto</dc:creator>
  <cp:lastModifiedBy>Usuario1</cp:lastModifiedBy>
  <cp:revision>49</cp:revision>
  <dcterms:created xsi:type="dcterms:W3CDTF">2019-10-09T16:53:58Z</dcterms:created>
  <dcterms:modified xsi:type="dcterms:W3CDTF">2020-04-30T14:29:12Z</dcterms:modified>
</cp:coreProperties>
</file>