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44" autoAdjust="0"/>
    <p:restoredTop sz="94660"/>
  </p:normalViewPr>
  <p:slideViewPr>
    <p:cSldViewPr snapToGrid="0">
      <p:cViewPr varScale="1">
        <p:scale>
          <a:sx n="86" d="100"/>
          <a:sy n="86" d="100"/>
        </p:scale>
        <p:origin x="120" y="21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MX"/>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MX"/>
          </a:p>
        </p:txBody>
      </p:sp>
      <p:sp>
        <p:nvSpPr>
          <p:cNvPr id="4" name="Marcador de fecha 3"/>
          <p:cNvSpPr>
            <a:spLocks noGrp="1"/>
          </p:cNvSpPr>
          <p:nvPr>
            <p:ph type="dt" sz="half" idx="10"/>
          </p:nvPr>
        </p:nvSpPr>
        <p:spPr/>
        <p:txBody>
          <a:bodyPr/>
          <a:lstStyle/>
          <a:p>
            <a:fld id="{C5F01428-4928-4359-B1CD-5CD110B96B0B}" type="datetimeFigureOut">
              <a:rPr lang="es-MX" smtClean="0"/>
              <a:t>09/10/2019</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3A4B39AE-6245-4A70-A4BF-8B2EC5C6AE20}" type="slidenum">
              <a:rPr lang="es-MX" smtClean="0"/>
              <a:t>‹Nº›</a:t>
            </a:fld>
            <a:endParaRPr lang="es-MX"/>
          </a:p>
        </p:txBody>
      </p:sp>
    </p:spTree>
    <p:extLst>
      <p:ext uri="{BB962C8B-B14F-4D97-AF65-F5344CB8AC3E}">
        <p14:creationId xmlns:p14="http://schemas.microsoft.com/office/powerpoint/2010/main" val="26775059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10"/>
          </p:nvPr>
        </p:nvSpPr>
        <p:spPr/>
        <p:txBody>
          <a:bodyPr/>
          <a:lstStyle/>
          <a:p>
            <a:fld id="{C5F01428-4928-4359-B1CD-5CD110B96B0B}" type="datetimeFigureOut">
              <a:rPr lang="es-MX" smtClean="0"/>
              <a:t>09/10/2019</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3A4B39AE-6245-4A70-A4BF-8B2EC5C6AE20}" type="slidenum">
              <a:rPr lang="es-MX" smtClean="0"/>
              <a:t>‹Nº›</a:t>
            </a:fld>
            <a:endParaRPr lang="es-MX"/>
          </a:p>
        </p:txBody>
      </p:sp>
    </p:spTree>
    <p:extLst>
      <p:ext uri="{BB962C8B-B14F-4D97-AF65-F5344CB8AC3E}">
        <p14:creationId xmlns:p14="http://schemas.microsoft.com/office/powerpoint/2010/main" val="2658173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MX"/>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10"/>
          </p:nvPr>
        </p:nvSpPr>
        <p:spPr/>
        <p:txBody>
          <a:bodyPr/>
          <a:lstStyle/>
          <a:p>
            <a:fld id="{C5F01428-4928-4359-B1CD-5CD110B96B0B}" type="datetimeFigureOut">
              <a:rPr lang="es-MX" smtClean="0"/>
              <a:t>09/10/2019</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3A4B39AE-6245-4A70-A4BF-8B2EC5C6AE20}" type="slidenum">
              <a:rPr lang="es-MX" smtClean="0"/>
              <a:t>‹Nº›</a:t>
            </a:fld>
            <a:endParaRPr lang="es-MX"/>
          </a:p>
        </p:txBody>
      </p:sp>
    </p:spTree>
    <p:extLst>
      <p:ext uri="{BB962C8B-B14F-4D97-AF65-F5344CB8AC3E}">
        <p14:creationId xmlns:p14="http://schemas.microsoft.com/office/powerpoint/2010/main" val="29047058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10"/>
          </p:nvPr>
        </p:nvSpPr>
        <p:spPr/>
        <p:txBody>
          <a:bodyPr/>
          <a:lstStyle/>
          <a:p>
            <a:fld id="{C5F01428-4928-4359-B1CD-5CD110B96B0B}" type="datetimeFigureOut">
              <a:rPr lang="es-MX" smtClean="0"/>
              <a:t>09/10/2019</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3A4B39AE-6245-4A70-A4BF-8B2EC5C6AE20}" type="slidenum">
              <a:rPr lang="es-MX" smtClean="0"/>
              <a:t>‹Nº›</a:t>
            </a:fld>
            <a:endParaRPr lang="es-MX"/>
          </a:p>
        </p:txBody>
      </p:sp>
    </p:spTree>
    <p:extLst>
      <p:ext uri="{BB962C8B-B14F-4D97-AF65-F5344CB8AC3E}">
        <p14:creationId xmlns:p14="http://schemas.microsoft.com/office/powerpoint/2010/main" val="41658692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MX"/>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C5F01428-4928-4359-B1CD-5CD110B96B0B}" type="datetimeFigureOut">
              <a:rPr lang="es-MX" smtClean="0"/>
              <a:t>09/10/2019</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3A4B39AE-6245-4A70-A4BF-8B2EC5C6AE20}" type="slidenum">
              <a:rPr lang="es-MX" smtClean="0"/>
              <a:t>‹Nº›</a:t>
            </a:fld>
            <a:endParaRPr lang="es-MX"/>
          </a:p>
        </p:txBody>
      </p:sp>
    </p:spTree>
    <p:extLst>
      <p:ext uri="{BB962C8B-B14F-4D97-AF65-F5344CB8AC3E}">
        <p14:creationId xmlns:p14="http://schemas.microsoft.com/office/powerpoint/2010/main" val="8685960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contenido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contenido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Marcador de fecha 4"/>
          <p:cNvSpPr>
            <a:spLocks noGrp="1"/>
          </p:cNvSpPr>
          <p:nvPr>
            <p:ph type="dt" sz="half" idx="10"/>
          </p:nvPr>
        </p:nvSpPr>
        <p:spPr/>
        <p:txBody>
          <a:bodyPr/>
          <a:lstStyle/>
          <a:p>
            <a:fld id="{C5F01428-4928-4359-B1CD-5CD110B96B0B}" type="datetimeFigureOut">
              <a:rPr lang="es-MX" smtClean="0"/>
              <a:t>09/10/2019</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3A4B39AE-6245-4A70-A4BF-8B2EC5C6AE20}" type="slidenum">
              <a:rPr lang="es-MX" smtClean="0"/>
              <a:t>‹Nº›</a:t>
            </a:fld>
            <a:endParaRPr lang="es-MX"/>
          </a:p>
        </p:txBody>
      </p:sp>
    </p:spTree>
    <p:extLst>
      <p:ext uri="{BB962C8B-B14F-4D97-AF65-F5344CB8AC3E}">
        <p14:creationId xmlns:p14="http://schemas.microsoft.com/office/powerpoint/2010/main" val="5025521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MX"/>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Marcador de fecha 6"/>
          <p:cNvSpPr>
            <a:spLocks noGrp="1"/>
          </p:cNvSpPr>
          <p:nvPr>
            <p:ph type="dt" sz="half" idx="10"/>
          </p:nvPr>
        </p:nvSpPr>
        <p:spPr/>
        <p:txBody>
          <a:bodyPr/>
          <a:lstStyle/>
          <a:p>
            <a:fld id="{C5F01428-4928-4359-B1CD-5CD110B96B0B}" type="datetimeFigureOut">
              <a:rPr lang="es-MX" smtClean="0"/>
              <a:t>09/10/2019</a:t>
            </a:fld>
            <a:endParaRPr lang="es-MX"/>
          </a:p>
        </p:txBody>
      </p:sp>
      <p:sp>
        <p:nvSpPr>
          <p:cNvPr id="8" name="Marcador de pie de página 7"/>
          <p:cNvSpPr>
            <a:spLocks noGrp="1"/>
          </p:cNvSpPr>
          <p:nvPr>
            <p:ph type="ftr" sz="quarter" idx="11"/>
          </p:nvPr>
        </p:nvSpPr>
        <p:spPr/>
        <p:txBody>
          <a:bodyPr/>
          <a:lstStyle/>
          <a:p>
            <a:endParaRPr lang="es-MX"/>
          </a:p>
        </p:txBody>
      </p:sp>
      <p:sp>
        <p:nvSpPr>
          <p:cNvPr id="9" name="Marcador de número de diapositiva 8"/>
          <p:cNvSpPr>
            <a:spLocks noGrp="1"/>
          </p:cNvSpPr>
          <p:nvPr>
            <p:ph type="sldNum" sz="quarter" idx="12"/>
          </p:nvPr>
        </p:nvSpPr>
        <p:spPr/>
        <p:txBody>
          <a:bodyPr/>
          <a:lstStyle/>
          <a:p>
            <a:fld id="{3A4B39AE-6245-4A70-A4BF-8B2EC5C6AE20}" type="slidenum">
              <a:rPr lang="es-MX" smtClean="0"/>
              <a:t>‹Nº›</a:t>
            </a:fld>
            <a:endParaRPr lang="es-MX"/>
          </a:p>
        </p:txBody>
      </p:sp>
    </p:spTree>
    <p:extLst>
      <p:ext uri="{BB962C8B-B14F-4D97-AF65-F5344CB8AC3E}">
        <p14:creationId xmlns:p14="http://schemas.microsoft.com/office/powerpoint/2010/main" val="14037227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fecha 2"/>
          <p:cNvSpPr>
            <a:spLocks noGrp="1"/>
          </p:cNvSpPr>
          <p:nvPr>
            <p:ph type="dt" sz="half" idx="10"/>
          </p:nvPr>
        </p:nvSpPr>
        <p:spPr/>
        <p:txBody>
          <a:bodyPr/>
          <a:lstStyle/>
          <a:p>
            <a:fld id="{C5F01428-4928-4359-B1CD-5CD110B96B0B}" type="datetimeFigureOut">
              <a:rPr lang="es-MX" smtClean="0"/>
              <a:t>09/10/2019</a:t>
            </a:fld>
            <a:endParaRPr lang="es-MX"/>
          </a:p>
        </p:txBody>
      </p:sp>
      <p:sp>
        <p:nvSpPr>
          <p:cNvPr id="4" name="Marcador de pie de página 3"/>
          <p:cNvSpPr>
            <a:spLocks noGrp="1"/>
          </p:cNvSpPr>
          <p:nvPr>
            <p:ph type="ftr" sz="quarter" idx="11"/>
          </p:nvPr>
        </p:nvSpPr>
        <p:spPr/>
        <p:txBody>
          <a:bodyPr/>
          <a:lstStyle/>
          <a:p>
            <a:endParaRPr lang="es-MX"/>
          </a:p>
        </p:txBody>
      </p:sp>
      <p:sp>
        <p:nvSpPr>
          <p:cNvPr id="5" name="Marcador de número de diapositiva 4"/>
          <p:cNvSpPr>
            <a:spLocks noGrp="1"/>
          </p:cNvSpPr>
          <p:nvPr>
            <p:ph type="sldNum" sz="quarter" idx="12"/>
          </p:nvPr>
        </p:nvSpPr>
        <p:spPr/>
        <p:txBody>
          <a:bodyPr/>
          <a:lstStyle/>
          <a:p>
            <a:fld id="{3A4B39AE-6245-4A70-A4BF-8B2EC5C6AE20}" type="slidenum">
              <a:rPr lang="es-MX" smtClean="0"/>
              <a:t>‹Nº›</a:t>
            </a:fld>
            <a:endParaRPr lang="es-MX"/>
          </a:p>
        </p:txBody>
      </p:sp>
    </p:spTree>
    <p:extLst>
      <p:ext uri="{BB962C8B-B14F-4D97-AF65-F5344CB8AC3E}">
        <p14:creationId xmlns:p14="http://schemas.microsoft.com/office/powerpoint/2010/main" val="13934493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C5F01428-4928-4359-B1CD-5CD110B96B0B}" type="datetimeFigureOut">
              <a:rPr lang="es-MX" smtClean="0"/>
              <a:t>09/10/2019</a:t>
            </a:fld>
            <a:endParaRPr lang="es-MX"/>
          </a:p>
        </p:txBody>
      </p:sp>
      <p:sp>
        <p:nvSpPr>
          <p:cNvPr id="3" name="Marcador de pie de página 2"/>
          <p:cNvSpPr>
            <a:spLocks noGrp="1"/>
          </p:cNvSpPr>
          <p:nvPr>
            <p:ph type="ftr" sz="quarter" idx="11"/>
          </p:nvPr>
        </p:nvSpPr>
        <p:spPr/>
        <p:txBody>
          <a:bodyPr/>
          <a:lstStyle/>
          <a:p>
            <a:endParaRPr lang="es-MX"/>
          </a:p>
        </p:txBody>
      </p:sp>
      <p:sp>
        <p:nvSpPr>
          <p:cNvPr id="4" name="Marcador de número de diapositiva 3"/>
          <p:cNvSpPr>
            <a:spLocks noGrp="1"/>
          </p:cNvSpPr>
          <p:nvPr>
            <p:ph type="sldNum" sz="quarter" idx="12"/>
          </p:nvPr>
        </p:nvSpPr>
        <p:spPr/>
        <p:txBody>
          <a:bodyPr/>
          <a:lstStyle/>
          <a:p>
            <a:fld id="{3A4B39AE-6245-4A70-A4BF-8B2EC5C6AE20}" type="slidenum">
              <a:rPr lang="es-MX" smtClean="0"/>
              <a:t>‹Nº›</a:t>
            </a:fld>
            <a:endParaRPr lang="es-MX"/>
          </a:p>
        </p:txBody>
      </p:sp>
    </p:spTree>
    <p:extLst>
      <p:ext uri="{BB962C8B-B14F-4D97-AF65-F5344CB8AC3E}">
        <p14:creationId xmlns:p14="http://schemas.microsoft.com/office/powerpoint/2010/main" val="3775649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MX"/>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C5F01428-4928-4359-B1CD-5CD110B96B0B}" type="datetimeFigureOut">
              <a:rPr lang="es-MX" smtClean="0"/>
              <a:t>09/10/2019</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3A4B39AE-6245-4A70-A4BF-8B2EC5C6AE20}" type="slidenum">
              <a:rPr lang="es-MX" smtClean="0"/>
              <a:t>‹Nº›</a:t>
            </a:fld>
            <a:endParaRPr lang="es-MX"/>
          </a:p>
        </p:txBody>
      </p:sp>
    </p:spTree>
    <p:extLst>
      <p:ext uri="{BB962C8B-B14F-4D97-AF65-F5344CB8AC3E}">
        <p14:creationId xmlns:p14="http://schemas.microsoft.com/office/powerpoint/2010/main" val="7890641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MX"/>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C5F01428-4928-4359-B1CD-5CD110B96B0B}" type="datetimeFigureOut">
              <a:rPr lang="es-MX" smtClean="0"/>
              <a:t>09/10/2019</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3A4B39AE-6245-4A70-A4BF-8B2EC5C6AE20}" type="slidenum">
              <a:rPr lang="es-MX" smtClean="0"/>
              <a:t>‹Nº›</a:t>
            </a:fld>
            <a:endParaRPr lang="es-MX"/>
          </a:p>
        </p:txBody>
      </p:sp>
    </p:spTree>
    <p:extLst>
      <p:ext uri="{BB962C8B-B14F-4D97-AF65-F5344CB8AC3E}">
        <p14:creationId xmlns:p14="http://schemas.microsoft.com/office/powerpoint/2010/main" val="39435002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5F01428-4928-4359-B1CD-5CD110B96B0B}" type="datetimeFigureOut">
              <a:rPr lang="es-MX" smtClean="0"/>
              <a:t>09/10/2019</a:t>
            </a:fld>
            <a:endParaRPr lang="es-MX"/>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4B39AE-6245-4A70-A4BF-8B2EC5C6AE20}" type="slidenum">
              <a:rPr lang="es-MX" smtClean="0"/>
              <a:t>‹Nº›</a:t>
            </a:fld>
            <a:endParaRPr lang="es-MX"/>
          </a:p>
        </p:txBody>
      </p:sp>
    </p:spTree>
    <p:extLst>
      <p:ext uri="{BB962C8B-B14F-4D97-AF65-F5344CB8AC3E}">
        <p14:creationId xmlns:p14="http://schemas.microsoft.com/office/powerpoint/2010/main" val="7650532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4 CuadroTexto"/>
          <p:cNvSpPr txBox="1"/>
          <p:nvPr/>
        </p:nvSpPr>
        <p:spPr>
          <a:xfrm>
            <a:off x="1908048" y="1235223"/>
            <a:ext cx="8380476" cy="738664"/>
          </a:xfrm>
          <a:prstGeom prst="rect">
            <a:avLst/>
          </a:prstGeom>
          <a:noFill/>
          <a:ln>
            <a:solidFill>
              <a:srgbClr val="810315"/>
            </a:solidFill>
          </a:ln>
        </p:spPr>
        <p:txBody>
          <a:bodyPr wrap="square" rtlCol="0">
            <a:spAutoFit/>
          </a:bodyPr>
          <a:lstStyle>
            <a:defPPr>
              <a:defRPr lang="en-US"/>
            </a:defPPr>
            <a:lvl1pPr algn="just">
              <a:defRPr sz="1400" b="1">
                <a:solidFill>
                  <a:schemeClr val="bg1">
                    <a:lumMod val="50000"/>
                  </a:schemeClr>
                </a:solidFill>
                <a:latin typeface="Bw Glenn Sans Bold" panose="00000800000000000000" pitchFamily="50" charset="0"/>
                <a:ea typeface="Verdana" panose="020B0604030504040204" pitchFamily="34" charset="0"/>
                <a:cs typeface="Arial" pitchFamily="34" charset="0"/>
              </a:defRPr>
            </a:lvl1pPr>
          </a:lstStyle>
          <a:p>
            <a:r>
              <a:rPr lang="es-MX" dirty="0">
                <a:solidFill>
                  <a:schemeClr val="bg2">
                    <a:lumMod val="50000"/>
                  </a:schemeClr>
                </a:solidFill>
                <a:latin typeface="Arial" pitchFamily="34" charset="0"/>
              </a:rPr>
              <a:t>Medida VI. Realizar un diagnóstico de las capacidades institucionales en el ámbito de los servicios periciales y médico forense, con el propósito de identificar las carencias en el ámbito de la investigación médico forense para atender su fortalecimiento.</a:t>
            </a:r>
          </a:p>
        </p:txBody>
      </p:sp>
      <p:graphicFrame>
        <p:nvGraphicFramePr>
          <p:cNvPr id="9" name="8 Tabla"/>
          <p:cNvGraphicFramePr>
            <a:graphicFrameLocks noGrp="1"/>
          </p:cNvGraphicFramePr>
          <p:nvPr>
            <p:extLst>
              <p:ext uri="{D42A27DB-BD31-4B8C-83A1-F6EECF244321}">
                <p14:modId xmlns:p14="http://schemas.microsoft.com/office/powerpoint/2010/main" val="3094345275"/>
              </p:ext>
            </p:extLst>
          </p:nvPr>
        </p:nvGraphicFramePr>
        <p:xfrm>
          <a:off x="1908049" y="2257166"/>
          <a:ext cx="8383577" cy="3549357"/>
        </p:xfrm>
        <a:graphic>
          <a:graphicData uri="http://schemas.openxmlformats.org/drawingml/2006/table">
            <a:tbl>
              <a:tblPr firstRow="1" bandRow="1">
                <a:tableStyleId>{073A0DAA-6AF3-43AB-8588-CEC1D06C72B9}</a:tableStyleId>
              </a:tblPr>
              <a:tblGrid>
                <a:gridCol w="754941">
                  <a:extLst>
                    <a:ext uri="{9D8B030D-6E8A-4147-A177-3AD203B41FA5}">
                      <a16:colId xmlns="" xmlns:a16="http://schemas.microsoft.com/office/drawing/2014/main" val="20001"/>
                    </a:ext>
                  </a:extLst>
                </a:gridCol>
                <a:gridCol w="2406316">
                  <a:extLst>
                    <a:ext uri="{9D8B030D-6E8A-4147-A177-3AD203B41FA5}">
                      <a16:colId xmlns="" xmlns:a16="http://schemas.microsoft.com/office/drawing/2014/main" val="20000"/>
                    </a:ext>
                  </a:extLst>
                </a:gridCol>
                <a:gridCol w="5222320">
                  <a:extLst>
                    <a:ext uri="{9D8B030D-6E8A-4147-A177-3AD203B41FA5}">
                      <a16:colId xmlns="" xmlns:a16="http://schemas.microsoft.com/office/drawing/2014/main" val="20002"/>
                    </a:ext>
                  </a:extLst>
                </a:gridCol>
              </a:tblGrid>
              <a:tr h="470877">
                <a:tc>
                  <a:txBody>
                    <a:bodyPr/>
                    <a:lstStyle/>
                    <a:p>
                      <a:pPr algn="ctr"/>
                      <a:r>
                        <a:rPr lang="es-MX" sz="1400" dirty="0">
                          <a:solidFill>
                            <a:schemeClr val="bg1"/>
                          </a:solidFill>
                          <a:latin typeface="Arial" pitchFamily="34" charset="0"/>
                          <a:cs typeface="Arial" pitchFamily="34" charset="0"/>
                        </a:rPr>
                        <a:t>RESP.</a:t>
                      </a:r>
                    </a:p>
                  </a:txBody>
                  <a:tcPr marL="68580" marR="68580" anchor="ctr">
                    <a:solidFill>
                      <a:srgbClr val="002060"/>
                    </a:solidFill>
                  </a:tcPr>
                </a:tc>
                <a:tc>
                  <a:txBody>
                    <a:bodyPr/>
                    <a:lstStyle/>
                    <a:p>
                      <a:pPr algn="ctr"/>
                      <a:r>
                        <a:rPr lang="es-MX" sz="1400" dirty="0">
                          <a:solidFill>
                            <a:schemeClr val="bg1"/>
                          </a:solidFill>
                          <a:latin typeface="Arial" pitchFamily="34" charset="0"/>
                          <a:cs typeface="Arial" pitchFamily="34" charset="0"/>
                        </a:rPr>
                        <a:t>ACCIÓN</a:t>
                      </a:r>
                      <a:r>
                        <a:rPr lang="es-MX" sz="1400" baseline="0" dirty="0">
                          <a:solidFill>
                            <a:schemeClr val="bg1"/>
                          </a:solidFill>
                          <a:latin typeface="Arial" pitchFamily="34" charset="0"/>
                          <a:cs typeface="Arial" pitchFamily="34" charset="0"/>
                        </a:rPr>
                        <a:t> ESPECÍFICA</a:t>
                      </a:r>
                      <a:endParaRPr lang="es-MX" sz="1400" dirty="0">
                        <a:solidFill>
                          <a:schemeClr val="bg1"/>
                        </a:solidFill>
                        <a:latin typeface="Arial" pitchFamily="34" charset="0"/>
                        <a:cs typeface="Arial" pitchFamily="34" charset="0"/>
                      </a:endParaRPr>
                    </a:p>
                  </a:txBody>
                  <a:tcPr marL="68580" marR="68580" anchor="ctr">
                    <a:solidFill>
                      <a:srgbClr val="00206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MX" sz="1400" dirty="0">
                          <a:solidFill>
                            <a:schemeClr val="bg1"/>
                          </a:solidFill>
                          <a:latin typeface="Arial" pitchFamily="34" charset="0"/>
                          <a:cs typeface="Arial" pitchFamily="34" charset="0"/>
                        </a:rPr>
                        <a:t>DESCRIPCIÓN</a:t>
                      </a:r>
                      <a:r>
                        <a:rPr lang="es-MX" sz="1400" baseline="0" dirty="0">
                          <a:solidFill>
                            <a:schemeClr val="bg1"/>
                          </a:solidFill>
                          <a:latin typeface="Arial" pitchFamily="34" charset="0"/>
                          <a:cs typeface="Arial" pitchFamily="34" charset="0"/>
                        </a:rPr>
                        <a:t> DEL AVANCE (concluido) </a:t>
                      </a:r>
                      <a:endParaRPr lang="es-MX" sz="1400" dirty="0">
                        <a:solidFill>
                          <a:schemeClr val="bg1"/>
                        </a:solidFill>
                        <a:latin typeface="Arial" pitchFamily="34" charset="0"/>
                        <a:cs typeface="Arial" pitchFamily="34" charset="0"/>
                      </a:endParaRPr>
                    </a:p>
                  </a:txBody>
                  <a:tcPr marL="68580" marR="68580" anchor="ctr">
                    <a:solidFill>
                      <a:srgbClr val="002060"/>
                    </a:solidFill>
                  </a:tcPr>
                </a:tc>
                <a:extLst>
                  <a:ext uri="{0D108BD9-81ED-4DB2-BD59-A6C34878D82A}">
                    <a16:rowId xmlns="" xmlns:a16="http://schemas.microsoft.com/office/drawing/2014/main" val="10000"/>
                  </a:ext>
                </a:extLst>
              </a:tr>
              <a:tr h="470877">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s-MX" sz="1400" b="1" kern="1200" dirty="0">
                          <a:solidFill>
                            <a:schemeClr val="tx1"/>
                          </a:solidFill>
                          <a:latin typeface="Arial" pitchFamily="34" charset="0"/>
                          <a:ea typeface="Verdana" panose="020B0604030504040204" pitchFamily="34" charset="0"/>
                          <a:cs typeface="Arial" pitchFamily="34" charset="0"/>
                        </a:rPr>
                        <a:t>FGE</a:t>
                      </a:r>
                    </a:p>
                  </a:txBody>
                  <a:tcPr marL="68580" marR="68580" vert="vert270" anchor="ctr"/>
                </a:tc>
                <a:tc>
                  <a:txBody>
                    <a:bodyPr/>
                    <a:lstStyle/>
                    <a:p>
                      <a:pPr marL="0" algn="just" defTabSz="457200" rtl="0" eaLnBrk="1" latinLnBrk="0" hangingPunct="1"/>
                      <a:r>
                        <a:rPr lang="es-MX" sz="1400" b="1" kern="1200" dirty="0">
                          <a:solidFill>
                            <a:schemeClr val="tx1"/>
                          </a:solidFill>
                          <a:latin typeface="Arial" pitchFamily="34" charset="0"/>
                          <a:ea typeface="Verdana" panose="020B0604030504040204" pitchFamily="34" charset="0"/>
                          <a:cs typeface="Arial" pitchFamily="34" charset="0"/>
                        </a:rPr>
                        <a:t>Realizar un diagnóstico de las capacidades institucionales de los servicios periciales de la FGE.</a:t>
                      </a:r>
                    </a:p>
                  </a:txBody>
                  <a:tcPr marL="68580" marR="68580"/>
                </a:tc>
                <a:tc>
                  <a:txBody>
                    <a:bodyPr/>
                    <a:lstStyle/>
                    <a:p>
                      <a:pPr marL="0" algn="just" defTabSz="457200" rtl="0" eaLnBrk="1" latinLnBrk="0" hangingPunct="1"/>
                      <a:r>
                        <a:rPr lang="es-MX" sz="1400" b="0" kern="1200" dirty="0" smtClean="0">
                          <a:solidFill>
                            <a:schemeClr val="tx1"/>
                          </a:solidFill>
                          <a:latin typeface="Arial" pitchFamily="34" charset="0"/>
                          <a:ea typeface="Verdana" panose="020B0604030504040204" pitchFamily="34" charset="0"/>
                          <a:cs typeface="Arial" pitchFamily="34" charset="0"/>
                        </a:rPr>
                        <a:t>El </a:t>
                      </a:r>
                      <a:r>
                        <a:rPr lang="es-MX" sz="1400" b="0" kern="1200" dirty="0">
                          <a:solidFill>
                            <a:schemeClr val="tx1"/>
                          </a:solidFill>
                          <a:latin typeface="Arial" pitchFamily="34" charset="0"/>
                          <a:ea typeface="Verdana" panose="020B0604030504040204" pitchFamily="34" charset="0"/>
                          <a:cs typeface="Arial" pitchFamily="34" charset="0"/>
                        </a:rPr>
                        <a:t>Instituto</a:t>
                      </a:r>
                      <a:r>
                        <a:rPr lang="es-MX" sz="1400" b="0" kern="1200" baseline="0" dirty="0">
                          <a:solidFill>
                            <a:schemeClr val="tx1"/>
                          </a:solidFill>
                          <a:latin typeface="Arial" pitchFamily="34" charset="0"/>
                          <a:ea typeface="Verdana" panose="020B0604030504040204" pitchFamily="34" charset="0"/>
                          <a:cs typeface="Arial" pitchFamily="34" charset="0"/>
                        </a:rPr>
                        <a:t> de Ciencias Forenses  entregó su diagnóstico de capacidades instituciones. En 2019 se amplió el número de especialidades tras el ingreso de 64 peritos a la Institución. Por lo que se sumaron las disciplinas siguientes:</a:t>
                      </a:r>
                    </a:p>
                    <a:p>
                      <a:pPr marL="285750" indent="-285750" algn="just" defTabSz="457200" rtl="0" eaLnBrk="1" latinLnBrk="0" hangingPunct="1">
                        <a:buFont typeface="Arial" panose="020B0604020202020204" pitchFamily="34" charset="0"/>
                        <a:buChar char="•"/>
                      </a:pPr>
                      <a:r>
                        <a:rPr lang="es-MX" sz="1400" b="0" kern="1200" baseline="0" dirty="0" smtClean="0">
                          <a:solidFill>
                            <a:schemeClr val="tx1"/>
                          </a:solidFill>
                          <a:latin typeface="Arial" pitchFamily="34" charset="0"/>
                          <a:ea typeface="Verdana" panose="020B0604030504040204" pitchFamily="34" charset="0"/>
                          <a:cs typeface="Arial" pitchFamily="34" charset="0"/>
                        </a:rPr>
                        <a:t>Arqueología </a:t>
                      </a:r>
                      <a:r>
                        <a:rPr lang="es-MX" sz="1400" b="0" kern="1200" baseline="0" dirty="0">
                          <a:solidFill>
                            <a:schemeClr val="tx1"/>
                          </a:solidFill>
                          <a:latin typeface="Arial" pitchFamily="34" charset="0"/>
                          <a:ea typeface="Verdana" panose="020B0604030504040204" pitchFamily="34" charset="0"/>
                          <a:cs typeface="Arial" pitchFamily="34" charset="0"/>
                        </a:rPr>
                        <a:t>Forense, </a:t>
                      </a:r>
                    </a:p>
                    <a:p>
                      <a:pPr marL="285750" indent="-285750" algn="just" defTabSz="457200" rtl="0" eaLnBrk="1" latinLnBrk="0" hangingPunct="1">
                        <a:buFont typeface="Arial" panose="020B0604020202020204" pitchFamily="34" charset="0"/>
                        <a:buChar char="•"/>
                      </a:pPr>
                      <a:r>
                        <a:rPr lang="es-MX" sz="1400" b="0" kern="1200" baseline="0" dirty="0">
                          <a:solidFill>
                            <a:schemeClr val="tx1"/>
                          </a:solidFill>
                          <a:latin typeface="Arial" pitchFamily="34" charset="0"/>
                          <a:ea typeface="Verdana" panose="020B0604030504040204" pitchFamily="34" charset="0"/>
                          <a:cs typeface="Arial" pitchFamily="34" charset="0"/>
                        </a:rPr>
                        <a:t>Antropología Física, </a:t>
                      </a:r>
                    </a:p>
                    <a:p>
                      <a:pPr marL="285750" indent="-285750" algn="just" defTabSz="457200" rtl="0" eaLnBrk="1" latinLnBrk="0" hangingPunct="1">
                        <a:buFont typeface="Arial" panose="020B0604020202020204" pitchFamily="34" charset="0"/>
                        <a:buChar char="•"/>
                      </a:pPr>
                      <a:r>
                        <a:rPr lang="es-MX" sz="1400" b="0" kern="1200" baseline="0" dirty="0">
                          <a:solidFill>
                            <a:schemeClr val="tx1"/>
                          </a:solidFill>
                          <a:latin typeface="Arial" pitchFamily="34" charset="0"/>
                          <a:ea typeface="Verdana" panose="020B0604030504040204" pitchFamily="34" charset="0"/>
                          <a:cs typeface="Arial" pitchFamily="34" charset="0"/>
                        </a:rPr>
                        <a:t>Médico Veterinario y Zootecnia,</a:t>
                      </a:r>
                    </a:p>
                    <a:p>
                      <a:pPr marL="285750" indent="-285750" algn="just" defTabSz="457200" rtl="0" eaLnBrk="1" latinLnBrk="0" hangingPunct="1">
                        <a:buFont typeface="Arial" panose="020B0604020202020204" pitchFamily="34" charset="0"/>
                        <a:buChar char="•"/>
                      </a:pPr>
                      <a:r>
                        <a:rPr lang="es-MX" sz="1400" b="0" kern="1200" baseline="0" dirty="0">
                          <a:solidFill>
                            <a:schemeClr val="tx1"/>
                          </a:solidFill>
                          <a:latin typeface="Arial" pitchFamily="34" charset="0"/>
                          <a:ea typeface="Verdana" panose="020B0604030504040204" pitchFamily="34" charset="0"/>
                          <a:cs typeface="Arial" pitchFamily="34" charset="0"/>
                        </a:rPr>
                        <a:t>Entomología Forense, </a:t>
                      </a:r>
                    </a:p>
                    <a:p>
                      <a:pPr marL="285750" indent="-285750" algn="just" defTabSz="457200" rtl="0" eaLnBrk="1" latinLnBrk="0" hangingPunct="1">
                        <a:buFont typeface="Arial" panose="020B0604020202020204" pitchFamily="34" charset="0"/>
                        <a:buChar char="•"/>
                      </a:pPr>
                      <a:r>
                        <a:rPr lang="es-MX" sz="1400" b="0" kern="1200" baseline="0" dirty="0">
                          <a:solidFill>
                            <a:schemeClr val="tx1"/>
                          </a:solidFill>
                          <a:latin typeface="Arial" pitchFamily="34" charset="0"/>
                          <a:ea typeface="Verdana" panose="020B0604030504040204" pitchFamily="34" charset="0"/>
                          <a:cs typeface="Arial" pitchFamily="34" charset="0"/>
                        </a:rPr>
                        <a:t>Física, </a:t>
                      </a:r>
                    </a:p>
                    <a:p>
                      <a:pPr marL="285750" indent="-285750" algn="just" defTabSz="457200" rtl="0" eaLnBrk="1" latinLnBrk="0" hangingPunct="1">
                        <a:buFont typeface="Arial" panose="020B0604020202020204" pitchFamily="34" charset="0"/>
                        <a:buChar char="•"/>
                      </a:pPr>
                      <a:r>
                        <a:rPr lang="es-MX" sz="1400" b="0" kern="1200" baseline="0" dirty="0">
                          <a:solidFill>
                            <a:schemeClr val="tx1"/>
                          </a:solidFill>
                          <a:latin typeface="Arial" pitchFamily="34" charset="0"/>
                          <a:ea typeface="Verdana" panose="020B0604030504040204" pitchFamily="34" charset="0"/>
                          <a:cs typeface="Arial" pitchFamily="34" charset="0"/>
                        </a:rPr>
                        <a:t>Ingeniería Civil; y </a:t>
                      </a:r>
                    </a:p>
                    <a:p>
                      <a:pPr marL="285750" indent="-285750" algn="just" defTabSz="457200" rtl="0" eaLnBrk="1" latinLnBrk="0" hangingPunct="1">
                        <a:buFont typeface="Arial" panose="020B0604020202020204" pitchFamily="34" charset="0"/>
                        <a:buChar char="•"/>
                      </a:pPr>
                      <a:r>
                        <a:rPr lang="es-MX" sz="1400" b="0" kern="1200" baseline="0" dirty="0">
                          <a:solidFill>
                            <a:schemeClr val="tx1"/>
                          </a:solidFill>
                          <a:latin typeface="Arial" pitchFamily="34" charset="0"/>
                          <a:ea typeface="Verdana" panose="020B0604030504040204" pitchFamily="34" charset="0"/>
                          <a:cs typeface="Arial" pitchFamily="34" charset="0"/>
                        </a:rPr>
                        <a:t>Técnico </a:t>
                      </a:r>
                      <a:r>
                        <a:rPr lang="es-MX" sz="1400" b="0" kern="1200" baseline="0" dirty="0" err="1">
                          <a:solidFill>
                            <a:schemeClr val="tx1"/>
                          </a:solidFill>
                          <a:latin typeface="Arial" pitchFamily="34" charset="0"/>
                          <a:ea typeface="Verdana" panose="020B0604030504040204" pitchFamily="34" charset="0"/>
                          <a:cs typeface="Arial" pitchFamily="34" charset="0"/>
                        </a:rPr>
                        <a:t>Histotecnólogo</a:t>
                      </a:r>
                      <a:endParaRPr lang="es-MX" sz="1400" b="0" kern="1200" baseline="0" dirty="0">
                        <a:solidFill>
                          <a:schemeClr val="tx1"/>
                        </a:solidFill>
                        <a:latin typeface="Arial" pitchFamily="34" charset="0"/>
                        <a:ea typeface="Verdana" panose="020B0604030504040204" pitchFamily="34" charset="0"/>
                        <a:cs typeface="Arial" pitchFamily="34" charset="0"/>
                      </a:endParaRPr>
                    </a:p>
                    <a:p>
                      <a:pPr marL="0" algn="just" defTabSz="457200" rtl="0" eaLnBrk="1" latinLnBrk="0" hangingPunct="1"/>
                      <a:endParaRPr lang="es-MX" sz="1400" b="0" u="none" kern="1200" dirty="0">
                        <a:solidFill>
                          <a:schemeClr val="tx1"/>
                        </a:solidFill>
                        <a:latin typeface="Arial" pitchFamily="34" charset="0"/>
                        <a:ea typeface="Verdana" panose="020B0604030504040204" pitchFamily="34" charset="0"/>
                        <a:cs typeface="Arial" pitchFamily="34" charset="0"/>
                      </a:endParaRPr>
                    </a:p>
                    <a:p>
                      <a:pPr marL="0" algn="just" defTabSz="457200" rtl="0" eaLnBrk="1" latinLnBrk="0" hangingPunct="1"/>
                      <a:r>
                        <a:rPr lang="es-MX" sz="1400" b="0" u="none" kern="1200" dirty="0">
                          <a:solidFill>
                            <a:schemeClr val="tx1"/>
                          </a:solidFill>
                          <a:latin typeface="Arial" pitchFamily="34" charset="0"/>
                          <a:ea typeface="Verdana" panose="020B0604030504040204" pitchFamily="34" charset="0"/>
                          <a:cs typeface="Arial" pitchFamily="34" charset="0"/>
                        </a:rPr>
                        <a:t>El Servicio Médico Forense depende del Poder Judicial del Estado.</a:t>
                      </a:r>
                    </a:p>
                  </a:txBody>
                  <a:tcPr marL="68580" marR="68580"/>
                </a:tc>
                <a:extLst>
                  <a:ext uri="{0D108BD9-81ED-4DB2-BD59-A6C34878D82A}">
                    <a16:rowId xmlns="" xmlns:a16="http://schemas.microsoft.com/office/drawing/2014/main" val="10001"/>
                  </a:ext>
                </a:extLst>
              </a:tr>
            </a:tbl>
          </a:graphicData>
        </a:graphic>
      </p:graphicFrame>
      <p:sp>
        <p:nvSpPr>
          <p:cNvPr id="7" name="6 Rectángulo"/>
          <p:cNvSpPr/>
          <p:nvPr/>
        </p:nvSpPr>
        <p:spPr>
          <a:xfrm>
            <a:off x="6524840" y="282742"/>
            <a:ext cx="3910388" cy="707886"/>
          </a:xfrm>
          <a:prstGeom prst="rect">
            <a:avLst/>
          </a:prstGeom>
          <a:noFill/>
        </p:spPr>
        <p:txBody>
          <a:bodyPr wrap="square" lIns="91440" tIns="45720" rIns="91440" bIns="45720">
            <a:spAutoFit/>
          </a:bodyPr>
          <a:lstStyle/>
          <a:p>
            <a:pPr algn="ctr"/>
            <a:r>
              <a:rPr lang="es-MX" sz="2000" b="1" dirty="0">
                <a:solidFill>
                  <a:srgbClr val="002060"/>
                </a:solidFill>
                <a:latin typeface="Verdana" pitchFamily="34" charset="0"/>
                <a:ea typeface="Verdana" pitchFamily="34" charset="0"/>
                <a:cs typeface="Verdana" pitchFamily="34" charset="0"/>
              </a:rPr>
              <a:t>MEDIDAS DE JUSTICIA Y REPARACIÓN</a:t>
            </a:r>
          </a:p>
        </p:txBody>
      </p:sp>
      <p:pic>
        <p:nvPicPr>
          <p:cNvPr id="8" name="Imagen 7"/>
          <p:cNvPicPr/>
          <p:nvPr/>
        </p:nvPicPr>
        <p:blipFill>
          <a:blip r:embed="rId2" cstate="print">
            <a:extLst>
              <a:ext uri="{28A0092B-C50C-407E-A947-70E740481C1C}">
                <a14:useLocalDpi xmlns:a14="http://schemas.microsoft.com/office/drawing/2010/main" val="0"/>
              </a:ext>
            </a:extLst>
          </a:blip>
          <a:stretch>
            <a:fillRect/>
          </a:stretch>
        </p:blipFill>
        <p:spPr bwMode="auto">
          <a:xfrm>
            <a:off x="656024" y="282742"/>
            <a:ext cx="1044575" cy="1044575"/>
          </a:xfrm>
          <a:prstGeom prst="rect">
            <a:avLst/>
          </a:prstGeom>
          <a:noFill/>
          <a:ln>
            <a:noFill/>
          </a:ln>
        </p:spPr>
      </p:pic>
    </p:spTree>
    <p:extLst>
      <p:ext uri="{BB962C8B-B14F-4D97-AF65-F5344CB8AC3E}">
        <p14:creationId xmlns:p14="http://schemas.microsoft.com/office/powerpoint/2010/main" val="36134956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4 CuadroTexto"/>
          <p:cNvSpPr txBox="1"/>
          <p:nvPr/>
        </p:nvSpPr>
        <p:spPr>
          <a:xfrm>
            <a:off x="1908048" y="1235223"/>
            <a:ext cx="8380476" cy="738664"/>
          </a:xfrm>
          <a:prstGeom prst="rect">
            <a:avLst/>
          </a:prstGeom>
          <a:noFill/>
          <a:ln>
            <a:solidFill>
              <a:srgbClr val="810315"/>
            </a:solidFill>
          </a:ln>
        </p:spPr>
        <p:txBody>
          <a:bodyPr wrap="square" rtlCol="0">
            <a:spAutoFit/>
          </a:bodyPr>
          <a:lstStyle>
            <a:defPPr>
              <a:defRPr lang="en-US"/>
            </a:defPPr>
            <a:lvl1pPr algn="just">
              <a:defRPr sz="1400" b="1">
                <a:solidFill>
                  <a:schemeClr val="bg1">
                    <a:lumMod val="50000"/>
                  </a:schemeClr>
                </a:solidFill>
                <a:latin typeface="Bw Glenn Sans Bold" panose="00000800000000000000" pitchFamily="50" charset="0"/>
                <a:ea typeface="Verdana" panose="020B0604030504040204" pitchFamily="34" charset="0"/>
                <a:cs typeface="Arial" pitchFamily="34" charset="0"/>
              </a:defRPr>
            </a:lvl1pPr>
          </a:lstStyle>
          <a:p>
            <a:r>
              <a:rPr lang="es-MX" dirty="0">
                <a:solidFill>
                  <a:schemeClr val="bg2">
                    <a:lumMod val="50000"/>
                  </a:schemeClr>
                </a:solidFill>
                <a:latin typeface="Arial" pitchFamily="34" charset="0"/>
              </a:rPr>
              <a:t>Medida VI. Realizar un diagnóstico de las capacidades institucionales en el ámbito de los servicios periciales y médico forense, con el propósito de identificar las carencias en el ámbito de la investigación médico forense para atender su fortalecimiento.</a:t>
            </a:r>
          </a:p>
        </p:txBody>
      </p:sp>
      <p:graphicFrame>
        <p:nvGraphicFramePr>
          <p:cNvPr id="9" name="8 Tabla"/>
          <p:cNvGraphicFramePr>
            <a:graphicFrameLocks noGrp="1"/>
          </p:cNvGraphicFramePr>
          <p:nvPr>
            <p:extLst>
              <p:ext uri="{D42A27DB-BD31-4B8C-83A1-F6EECF244321}">
                <p14:modId xmlns:p14="http://schemas.microsoft.com/office/powerpoint/2010/main" val="3063117854"/>
              </p:ext>
            </p:extLst>
          </p:nvPr>
        </p:nvGraphicFramePr>
        <p:xfrm>
          <a:off x="1908049" y="2257166"/>
          <a:ext cx="8383577" cy="1842477"/>
        </p:xfrm>
        <a:graphic>
          <a:graphicData uri="http://schemas.openxmlformats.org/drawingml/2006/table">
            <a:tbl>
              <a:tblPr firstRow="1" bandRow="1">
                <a:tableStyleId>{073A0DAA-6AF3-43AB-8588-CEC1D06C72B9}</a:tableStyleId>
              </a:tblPr>
              <a:tblGrid>
                <a:gridCol w="754941">
                  <a:extLst>
                    <a:ext uri="{9D8B030D-6E8A-4147-A177-3AD203B41FA5}">
                      <a16:colId xmlns="" xmlns:a16="http://schemas.microsoft.com/office/drawing/2014/main" val="20001"/>
                    </a:ext>
                  </a:extLst>
                </a:gridCol>
                <a:gridCol w="2406316">
                  <a:extLst>
                    <a:ext uri="{9D8B030D-6E8A-4147-A177-3AD203B41FA5}">
                      <a16:colId xmlns="" xmlns:a16="http://schemas.microsoft.com/office/drawing/2014/main" val="20000"/>
                    </a:ext>
                  </a:extLst>
                </a:gridCol>
                <a:gridCol w="5222320">
                  <a:extLst>
                    <a:ext uri="{9D8B030D-6E8A-4147-A177-3AD203B41FA5}">
                      <a16:colId xmlns="" xmlns:a16="http://schemas.microsoft.com/office/drawing/2014/main" val="20002"/>
                    </a:ext>
                  </a:extLst>
                </a:gridCol>
              </a:tblGrid>
              <a:tr h="470877">
                <a:tc>
                  <a:txBody>
                    <a:bodyPr/>
                    <a:lstStyle/>
                    <a:p>
                      <a:pPr algn="ctr"/>
                      <a:r>
                        <a:rPr lang="es-MX" sz="1400" dirty="0">
                          <a:solidFill>
                            <a:schemeClr val="bg1"/>
                          </a:solidFill>
                          <a:latin typeface="Arial" pitchFamily="34" charset="0"/>
                          <a:cs typeface="Arial" pitchFamily="34" charset="0"/>
                        </a:rPr>
                        <a:t>RESP.</a:t>
                      </a:r>
                    </a:p>
                  </a:txBody>
                  <a:tcPr marL="68580" marR="68580" anchor="ctr">
                    <a:solidFill>
                      <a:srgbClr val="002060"/>
                    </a:solidFill>
                  </a:tcPr>
                </a:tc>
                <a:tc>
                  <a:txBody>
                    <a:bodyPr/>
                    <a:lstStyle/>
                    <a:p>
                      <a:pPr algn="ctr"/>
                      <a:r>
                        <a:rPr lang="es-MX" sz="1400" dirty="0">
                          <a:solidFill>
                            <a:schemeClr val="bg1"/>
                          </a:solidFill>
                          <a:latin typeface="Arial" pitchFamily="34" charset="0"/>
                          <a:cs typeface="Arial" pitchFamily="34" charset="0"/>
                        </a:rPr>
                        <a:t>ACCIÓN</a:t>
                      </a:r>
                      <a:r>
                        <a:rPr lang="es-MX" sz="1400" baseline="0" dirty="0">
                          <a:solidFill>
                            <a:schemeClr val="bg1"/>
                          </a:solidFill>
                          <a:latin typeface="Arial" pitchFamily="34" charset="0"/>
                          <a:cs typeface="Arial" pitchFamily="34" charset="0"/>
                        </a:rPr>
                        <a:t> ESPECÍFICA</a:t>
                      </a:r>
                      <a:endParaRPr lang="es-MX" sz="1400" dirty="0">
                        <a:solidFill>
                          <a:schemeClr val="bg1"/>
                        </a:solidFill>
                        <a:latin typeface="Arial" pitchFamily="34" charset="0"/>
                        <a:cs typeface="Arial" pitchFamily="34" charset="0"/>
                      </a:endParaRPr>
                    </a:p>
                  </a:txBody>
                  <a:tcPr marL="68580" marR="68580" anchor="ctr">
                    <a:solidFill>
                      <a:srgbClr val="00206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MX" sz="1400" dirty="0">
                          <a:solidFill>
                            <a:schemeClr val="bg1"/>
                          </a:solidFill>
                          <a:latin typeface="Arial" pitchFamily="34" charset="0"/>
                          <a:cs typeface="Arial" pitchFamily="34" charset="0"/>
                        </a:rPr>
                        <a:t>DESCRIPCIÓN</a:t>
                      </a:r>
                      <a:r>
                        <a:rPr lang="es-MX" sz="1400" baseline="0" dirty="0">
                          <a:solidFill>
                            <a:schemeClr val="bg1"/>
                          </a:solidFill>
                          <a:latin typeface="Arial" pitchFamily="34" charset="0"/>
                          <a:cs typeface="Arial" pitchFamily="34" charset="0"/>
                        </a:rPr>
                        <a:t> DEL AVANCE (concluido) </a:t>
                      </a:r>
                      <a:endParaRPr lang="es-MX" sz="1400" dirty="0">
                        <a:solidFill>
                          <a:schemeClr val="bg1"/>
                        </a:solidFill>
                        <a:latin typeface="Arial" pitchFamily="34" charset="0"/>
                        <a:cs typeface="Arial" pitchFamily="34" charset="0"/>
                      </a:endParaRPr>
                    </a:p>
                  </a:txBody>
                  <a:tcPr marL="68580" marR="68580" anchor="ctr">
                    <a:solidFill>
                      <a:srgbClr val="002060"/>
                    </a:solidFill>
                  </a:tcPr>
                </a:tc>
                <a:extLst>
                  <a:ext uri="{0D108BD9-81ED-4DB2-BD59-A6C34878D82A}">
                    <a16:rowId xmlns="" xmlns:a16="http://schemas.microsoft.com/office/drawing/2014/main" val="10000"/>
                  </a:ext>
                </a:extLst>
              </a:tr>
              <a:tr h="470877">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s-MX" sz="1400" b="1" kern="1200" dirty="0">
                          <a:solidFill>
                            <a:schemeClr val="tx1"/>
                          </a:solidFill>
                          <a:latin typeface="Arial" pitchFamily="34" charset="0"/>
                          <a:ea typeface="Verdana" panose="020B0604030504040204" pitchFamily="34" charset="0"/>
                          <a:cs typeface="Arial" pitchFamily="34" charset="0"/>
                        </a:rPr>
                        <a:t>FGE</a:t>
                      </a:r>
                    </a:p>
                  </a:txBody>
                  <a:tcPr marL="68580" marR="68580" vert="vert270" anchor="ctr"/>
                </a:tc>
                <a:tc>
                  <a:txBody>
                    <a:bodyPr/>
                    <a:lstStyle/>
                    <a:p>
                      <a:pPr marL="0" algn="just" defTabSz="457200" rtl="0" eaLnBrk="1" latinLnBrk="0" hangingPunct="1"/>
                      <a:r>
                        <a:rPr lang="es-MX" sz="1400" b="1" kern="1200" dirty="0">
                          <a:solidFill>
                            <a:schemeClr val="tx1"/>
                          </a:solidFill>
                          <a:latin typeface="Arial" pitchFamily="34" charset="0"/>
                          <a:ea typeface="Verdana" panose="020B0604030504040204" pitchFamily="34" charset="0"/>
                          <a:cs typeface="Arial" pitchFamily="34" charset="0"/>
                        </a:rPr>
                        <a:t>Realizar un diagnóstico de las capacidades institucionales de los servicios periciales de la FGE.</a:t>
                      </a:r>
                    </a:p>
                  </a:txBody>
                  <a:tcPr marL="68580" marR="68580"/>
                </a:tc>
                <a:tc>
                  <a:txBody>
                    <a:bodyPr/>
                    <a:lstStyle/>
                    <a:p>
                      <a:pPr marL="0" algn="just" defTabSz="457200" rtl="0" eaLnBrk="1" latinLnBrk="0" hangingPunct="1"/>
                      <a:r>
                        <a:rPr lang="es-MX" sz="1400" b="0" u="none" kern="1200" dirty="0" smtClean="0">
                          <a:solidFill>
                            <a:schemeClr val="tx1"/>
                          </a:solidFill>
                          <a:latin typeface="Arial" pitchFamily="34" charset="0"/>
                          <a:ea typeface="Verdana" panose="020B0604030504040204" pitchFamily="34" charset="0"/>
                          <a:cs typeface="Arial" pitchFamily="34" charset="0"/>
                        </a:rPr>
                        <a:t> L</a:t>
                      </a:r>
                      <a:r>
                        <a:rPr lang="es-MX" sz="1400" b="0" u="none" kern="1200" baseline="0" dirty="0" smtClean="0">
                          <a:solidFill>
                            <a:schemeClr val="tx1"/>
                          </a:solidFill>
                          <a:latin typeface="Arial" pitchFamily="34" charset="0"/>
                          <a:ea typeface="Verdana" panose="020B0604030504040204" pitchFamily="34" charset="0"/>
                          <a:cs typeface="Arial" pitchFamily="34" charset="0"/>
                        </a:rPr>
                        <a:t>a FGE firmó convenio con el Tribunal Superior de Justicia el 25 de junio de 2019, el cual tiene por objeto atender de manera especializada en casos de muertes violentas de mujeres.</a:t>
                      </a:r>
                    </a:p>
                    <a:p>
                      <a:pPr marL="0" algn="just" defTabSz="457200" rtl="0" eaLnBrk="1" latinLnBrk="0" hangingPunct="1"/>
                      <a:endParaRPr lang="es-MX" sz="1400" b="0" u="none" kern="1200" baseline="0" dirty="0" smtClean="0">
                        <a:solidFill>
                          <a:schemeClr val="tx1"/>
                        </a:solidFill>
                        <a:latin typeface="Arial" pitchFamily="34" charset="0"/>
                        <a:ea typeface="Verdana" panose="020B0604030504040204" pitchFamily="34" charset="0"/>
                        <a:cs typeface="Arial" pitchFamily="34" charset="0"/>
                      </a:endParaRPr>
                    </a:p>
                    <a:p>
                      <a:pPr marL="0" algn="just" defTabSz="457200" rtl="0" eaLnBrk="1" latinLnBrk="0" hangingPunct="1"/>
                      <a:r>
                        <a:rPr lang="es-MX" sz="1400" b="0" u="none" kern="1200" baseline="0" dirty="0" smtClean="0">
                          <a:solidFill>
                            <a:schemeClr val="tx1"/>
                          </a:solidFill>
                          <a:latin typeface="Arial" pitchFamily="34" charset="0"/>
                          <a:ea typeface="Verdana" panose="020B0604030504040204" pitchFamily="34" charset="0"/>
                          <a:cs typeface="Arial" pitchFamily="34" charset="0"/>
                        </a:rPr>
                        <a:t>El Instituto de Ciencias Forenses de la FGE edita y diseña revista científica para </a:t>
                      </a:r>
                      <a:r>
                        <a:rPr lang="es-MX" sz="1400" b="0" u="none" kern="1200" baseline="0" smtClean="0">
                          <a:solidFill>
                            <a:schemeClr val="tx1"/>
                          </a:solidFill>
                          <a:latin typeface="Arial" pitchFamily="34" charset="0"/>
                          <a:ea typeface="Verdana" panose="020B0604030504040204" pitchFamily="34" charset="0"/>
                          <a:cs typeface="Arial" pitchFamily="34" charset="0"/>
                        </a:rPr>
                        <a:t>su consulta electrónica.</a:t>
                      </a:r>
                      <a:endParaRPr lang="es-MX" sz="1400" b="0" u="none" kern="1200" dirty="0">
                        <a:solidFill>
                          <a:schemeClr val="tx1"/>
                        </a:solidFill>
                        <a:latin typeface="Arial" pitchFamily="34" charset="0"/>
                        <a:ea typeface="Verdana" panose="020B0604030504040204" pitchFamily="34" charset="0"/>
                        <a:cs typeface="Arial" pitchFamily="34" charset="0"/>
                      </a:endParaRPr>
                    </a:p>
                  </a:txBody>
                  <a:tcPr marL="68580" marR="68580"/>
                </a:tc>
                <a:extLst>
                  <a:ext uri="{0D108BD9-81ED-4DB2-BD59-A6C34878D82A}">
                    <a16:rowId xmlns="" xmlns:a16="http://schemas.microsoft.com/office/drawing/2014/main" val="10001"/>
                  </a:ext>
                </a:extLst>
              </a:tr>
            </a:tbl>
          </a:graphicData>
        </a:graphic>
      </p:graphicFrame>
      <p:sp>
        <p:nvSpPr>
          <p:cNvPr id="7" name="6 Rectángulo"/>
          <p:cNvSpPr/>
          <p:nvPr/>
        </p:nvSpPr>
        <p:spPr>
          <a:xfrm>
            <a:off x="6524840" y="282742"/>
            <a:ext cx="3910388" cy="707886"/>
          </a:xfrm>
          <a:prstGeom prst="rect">
            <a:avLst/>
          </a:prstGeom>
          <a:noFill/>
        </p:spPr>
        <p:txBody>
          <a:bodyPr wrap="square" lIns="91440" tIns="45720" rIns="91440" bIns="45720">
            <a:spAutoFit/>
          </a:bodyPr>
          <a:lstStyle/>
          <a:p>
            <a:pPr algn="ctr"/>
            <a:r>
              <a:rPr lang="es-MX" sz="2000" b="1" dirty="0">
                <a:solidFill>
                  <a:srgbClr val="002060"/>
                </a:solidFill>
                <a:latin typeface="Verdana" pitchFamily="34" charset="0"/>
                <a:ea typeface="Verdana" pitchFamily="34" charset="0"/>
                <a:cs typeface="Verdana" pitchFamily="34" charset="0"/>
              </a:rPr>
              <a:t>MEDIDAS DE JUSTICIA Y REPARACIÓN</a:t>
            </a:r>
          </a:p>
        </p:txBody>
      </p:sp>
      <p:pic>
        <p:nvPicPr>
          <p:cNvPr id="8" name="Imagen 7"/>
          <p:cNvPicPr/>
          <p:nvPr/>
        </p:nvPicPr>
        <p:blipFill>
          <a:blip r:embed="rId2" cstate="print">
            <a:extLst>
              <a:ext uri="{28A0092B-C50C-407E-A947-70E740481C1C}">
                <a14:useLocalDpi xmlns:a14="http://schemas.microsoft.com/office/drawing/2010/main" val="0"/>
              </a:ext>
            </a:extLst>
          </a:blip>
          <a:stretch>
            <a:fillRect/>
          </a:stretch>
        </p:blipFill>
        <p:spPr bwMode="auto">
          <a:xfrm>
            <a:off x="656024" y="282742"/>
            <a:ext cx="1044575" cy="1044575"/>
          </a:xfrm>
          <a:prstGeom prst="rect">
            <a:avLst/>
          </a:prstGeom>
          <a:noFill/>
          <a:ln>
            <a:noFill/>
          </a:ln>
        </p:spPr>
      </p:pic>
    </p:spTree>
    <p:extLst>
      <p:ext uri="{BB962C8B-B14F-4D97-AF65-F5344CB8AC3E}">
        <p14:creationId xmlns:p14="http://schemas.microsoft.com/office/powerpoint/2010/main" val="1474534706"/>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TotalTime>
  <Words>269</Words>
  <Application>Microsoft Office PowerPoint</Application>
  <PresentationFormat>Panorámica</PresentationFormat>
  <Paragraphs>27</Paragraphs>
  <Slides>2</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2</vt:i4>
      </vt:variant>
    </vt:vector>
  </HeadingPairs>
  <TitlesOfParts>
    <vt:vector size="7" baseType="lpstr">
      <vt:lpstr>Arial</vt:lpstr>
      <vt:lpstr>Calibri</vt:lpstr>
      <vt:lpstr>Calibri Light</vt:lpstr>
      <vt:lpstr>Verdana</vt:lpstr>
      <vt:lpstr>Tema de Office</vt:lpstr>
      <vt:lpstr>Presentación de PowerPoint</vt:lpstr>
      <vt:lpstr>Presentación de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Adriana Griselda Lima Coeto</dc:creator>
  <cp:lastModifiedBy>Adriana Griselda Lima Coeto</cp:lastModifiedBy>
  <cp:revision>3</cp:revision>
  <dcterms:created xsi:type="dcterms:W3CDTF">2019-10-09T17:55:24Z</dcterms:created>
  <dcterms:modified xsi:type="dcterms:W3CDTF">2019-10-10T04:29:49Z</dcterms:modified>
</cp:coreProperties>
</file>