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C5F01428-4928-4359-B1CD-5CD110B96B0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2677505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5F01428-4928-4359-B1CD-5CD110B96B0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26581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5F01428-4928-4359-B1CD-5CD110B96B0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290470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5F01428-4928-4359-B1CD-5CD110B96B0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416586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5F01428-4928-4359-B1CD-5CD110B96B0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86859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C5F01428-4928-4359-B1CD-5CD110B96B0B}"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50255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C5F01428-4928-4359-B1CD-5CD110B96B0B}"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140372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C5F01428-4928-4359-B1CD-5CD110B96B0B}"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1393449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5F01428-4928-4359-B1CD-5CD110B96B0B}"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377564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F01428-4928-4359-B1CD-5CD110B96B0B}"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78906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F01428-4928-4359-B1CD-5CD110B96B0B}"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A4B39AE-6245-4A70-A4BF-8B2EC5C6AE20}" type="slidenum">
              <a:rPr lang="es-MX" smtClean="0"/>
              <a:t>‹Nº›</a:t>
            </a:fld>
            <a:endParaRPr lang="es-MX"/>
          </a:p>
        </p:txBody>
      </p:sp>
    </p:spTree>
    <p:extLst>
      <p:ext uri="{BB962C8B-B14F-4D97-AF65-F5344CB8AC3E}">
        <p14:creationId xmlns:p14="http://schemas.microsoft.com/office/powerpoint/2010/main" val="394350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01428-4928-4359-B1CD-5CD110B96B0B}"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B39AE-6245-4A70-A4BF-8B2EC5C6AE20}" type="slidenum">
              <a:rPr lang="es-MX" smtClean="0"/>
              <a:t>‹Nº›</a:t>
            </a:fld>
            <a:endParaRPr lang="es-MX"/>
          </a:p>
        </p:txBody>
      </p:sp>
    </p:spTree>
    <p:extLst>
      <p:ext uri="{BB962C8B-B14F-4D97-AF65-F5344CB8AC3E}">
        <p14:creationId xmlns:p14="http://schemas.microsoft.com/office/powerpoint/2010/main" val="765053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08048" y="1235223"/>
            <a:ext cx="8380476" cy="738664"/>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VI. Realizar un diagnóstico de las capacidades institucionales en el ámbito de los servicios periciales y médico forense, con el propósito de identificar las carencias en el ámbito de la investigación médico forense para atender su fortalecimiento.</a:t>
            </a:r>
          </a:p>
        </p:txBody>
      </p:sp>
      <p:graphicFrame>
        <p:nvGraphicFramePr>
          <p:cNvPr id="9" name="8 Tabla"/>
          <p:cNvGraphicFramePr>
            <a:graphicFrameLocks noGrp="1"/>
          </p:cNvGraphicFramePr>
          <p:nvPr>
            <p:extLst>
              <p:ext uri="{D42A27DB-BD31-4B8C-83A1-F6EECF244321}">
                <p14:modId xmlns:p14="http://schemas.microsoft.com/office/powerpoint/2010/main" val="3094345275"/>
              </p:ext>
            </p:extLst>
          </p:nvPr>
        </p:nvGraphicFramePr>
        <p:xfrm>
          <a:off x="1908049" y="2257166"/>
          <a:ext cx="8383577" cy="3549357"/>
        </p:xfrm>
        <a:graphic>
          <a:graphicData uri="http://schemas.openxmlformats.org/drawingml/2006/table">
            <a:tbl>
              <a:tblPr firstRow="1" bandRow="1">
                <a:tableStyleId>{073A0DAA-6AF3-43AB-8588-CEC1D06C72B9}</a:tableStyleId>
              </a:tblPr>
              <a:tblGrid>
                <a:gridCol w="754941">
                  <a:extLst>
                    <a:ext uri="{9D8B030D-6E8A-4147-A177-3AD203B41FA5}">
                      <a16:colId xmlns="" xmlns:a16="http://schemas.microsoft.com/office/drawing/2014/main" val="20001"/>
                    </a:ext>
                  </a:extLst>
                </a:gridCol>
                <a:gridCol w="2406316">
                  <a:extLst>
                    <a:ext uri="{9D8B030D-6E8A-4147-A177-3AD203B41FA5}">
                      <a16:colId xmlns="" xmlns:a16="http://schemas.microsoft.com/office/drawing/2014/main" val="20000"/>
                    </a:ext>
                  </a:extLst>
                </a:gridCol>
                <a:gridCol w="5222320">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 </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 xmlns:a16="http://schemas.microsoft.com/office/drawing/2014/main"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Realizar un diagnóstico de las capacidades institucionales de los servicios periciales de la FGE.</a:t>
                      </a:r>
                    </a:p>
                  </a:txBody>
                  <a:tcPr marL="68580" marR="68580"/>
                </a:tc>
                <a:tc>
                  <a:txBody>
                    <a:bodyPr/>
                    <a:lstStyle/>
                    <a:p>
                      <a:pPr marL="0" algn="just" defTabSz="457200" rtl="0" eaLnBrk="1" latinLnBrk="0" hangingPunct="1"/>
                      <a:r>
                        <a:rPr lang="es-MX" sz="1400" b="0" kern="1200" dirty="0" smtClean="0">
                          <a:solidFill>
                            <a:schemeClr val="tx1"/>
                          </a:solidFill>
                          <a:latin typeface="Arial" pitchFamily="34" charset="0"/>
                          <a:ea typeface="Verdana" panose="020B0604030504040204" pitchFamily="34" charset="0"/>
                          <a:cs typeface="Arial" pitchFamily="34" charset="0"/>
                        </a:rPr>
                        <a:t>El </a:t>
                      </a:r>
                      <a:r>
                        <a:rPr lang="es-MX" sz="1400" b="0" kern="1200" dirty="0">
                          <a:solidFill>
                            <a:schemeClr val="tx1"/>
                          </a:solidFill>
                          <a:latin typeface="Arial" pitchFamily="34" charset="0"/>
                          <a:ea typeface="Verdana" panose="020B0604030504040204" pitchFamily="34" charset="0"/>
                          <a:cs typeface="Arial" pitchFamily="34" charset="0"/>
                        </a:rPr>
                        <a:t>Instituto</a:t>
                      </a:r>
                      <a:r>
                        <a:rPr lang="es-MX" sz="1400" b="0" kern="1200" baseline="0" dirty="0">
                          <a:solidFill>
                            <a:schemeClr val="tx1"/>
                          </a:solidFill>
                          <a:latin typeface="Arial" pitchFamily="34" charset="0"/>
                          <a:ea typeface="Verdana" panose="020B0604030504040204" pitchFamily="34" charset="0"/>
                          <a:cs typeface="Arial" pitchFamily="34" charset="0"/>
                        </a:rPr>
                        <a:t> de Ciencias Forenses  entregó su diagnóstico de capacidades instituciones. En 2019 se amplió el número de especialidades tras el ingreso de 64 peritos a la Institución. Por lo que se sumaron las disciplinas siguientes:</a:t>
                      </a:r>
                    </a:p>
                    <a:p>
                      <a:pPr marL="285750" indent="-285750" algn="just" defTabSz="457200" rtl="0" eaLnBrk="1" latinLnBrk="0" hangingPunct="1">
                        <a:buFont typeface="Arial" panose="020B0604020202020204" pitchFamily="34" charset="0"/>
                        <a:buChar char="•"/>
                      </a:pPr>
                      <a:r>
                        <a:rPr lang="es-MX" sz="1400" b="0" kern="1200" baseline="0" dirty="0" smtClean="0">
                          <a:solidFill>
                            <a:schemeClr val="tx1"/>
                          </a:solidFill>
                          <a:latin typeface="Arial" pitchFamily="34" charset="0"/>
                          <a:ea typeface="Verdana" panose="020B0604030504040204" pitchFamily="34" charset="0"/>
                          <a:cs typeface="Arial" pitchFamily="34" charset="0"/>
                        </a:rPr>
                        <a:t>Arqueología </a:t>
                      </a:r>
                      <a:r>
                        <a:rPr lang="es-MX" sz="1400" b="0" kern="1200" baseline="0" dirty="0">
                          <a:solidFill>
                            <a:schemeClr val="tx1"/>
                          </a:solidFill>
                          <a:latin typeface="Arial" pitchFamily="34" charset="0"/>
                          <a:ea typeface="Verdana" panose="020B0604030504040204" pitchFamily="34" charset="0"/>
                          <a:cs typeface="Arial" pitchFamily="34" charset="0"/>
                        </a:rPr>
                        <a:t>Forense, </a:t>
                      </a:r>
                    </a:p>
                    <a:p>
                      <a:pPr marL="285750" indent="-285750" algn="just" defTabSz="457200" rtl="0" eaLnBrk="1" latinLnBrk="0" hangingPunct="1">
                        <a:buFont typeface="Arial" panose="020B0604020202020204" pitchFamily="34" charset="0"/>
                        <a:buChar char="•"/>
                      </a:pPr>
                      <a:r>
                        <a:rPr lang="es-MX" sz="1400" b="0" kern="1200" baseline="0" dirty="0">
                          <a:solidFill>
                            <a:schemeClr val="tx1"/>
                          </a:solidFill>
                          <a:latin typeface="Arial" pitchFamily="34" charset="0"/>
                          <a:ea typeface="Verdana" panose="020B0604030504040204" pitchFamily="34" charset="0"/>
                          <a:cs typeface="Arial" pitchFamily="34" charset="0"/>
                        </a:rPr>
                        <a:t>Antropología Física, </a:t>
                      </a:r>
                    </a:p>
                    <a:p>
                      <a:pPr marL="285750" indent="-285750" algn="just" defTabSz="457200" rtl="0" eaLnBrk="1" latinLnBrk="0" hangingPunct="1">
                        <a:buFont typeface="Arial" panose="020B0604020202020204" pitchFamily="34" charset="0"/>
                        <a:buChar char="•"/>
                      </a:pPr>
                      <a:r>
                        <a:rPr lang="es-MX" sz="1400" b="0" kern="1200" baseline="0" dirty="0">
                          <a:solidFill>
                            <a:schemeClr val="tx1"/>
                          </a:solidFill>
                          <a:latin typeface="Arial" pitchFamily="34" charset="0"/>
                          <a:ea typeface="Verdana" panose="020B0604030504040204" pitchFamily="34" charset="0"/>
                          <a:cs typeface="Arial" pitchFamily="34" charset="0"/>
                        </a:rPr>
                        <a:t>Médico Veterinario y Zootecnia,</a:t>
                      </a:r>
                    </a:p>
                    <a:p>
                      <a:pPr marL="285750" indent="-285750" algn="just" defTabSz="457200" rtl="0" eaLnBrk="1" latinLnBrk="0" hangingPunct="1">
                        <a:buFont typeface="Arial" panose="020B0604020202020204" pitchFamily="34" charset="0"/>
                        <a:buChar char="•"/>
                      </a:pPr>
                      <a:r>
                        <a:rPr lang="es-MX" sz="1400" b="0" kern="1200" baseline="0" dirty="0">
                          <a:solidFill>
                            <a:schemeClr val="tx1"/>
                          </a:solidFill>
                          <a:latin typeface="Arial" pitchFamily="34" charset="0"/>
                          <a:ea typeface="Verdana" panose="020B0604030504040204" pitchFamily="34" charset="0"/>
                          <a:cs typeface="Arial" pitchFamily="34" charset="0"/>
                        </a:rPr>
                        <a:t>Entomología Forense, </a:t>
                      </a:r>
                    </a:p>
                    <a:p>
                      <a:pPr marL="285750" indent="-285750" algn="just" defTabSz="457200" rtl="0" eaLnBrk="1" latinLnBrk="0" hangingPunct="1">
                        <a:buFont typeface="Arial" panose="020B0604020202020204" pitchFamily="34" charset="0"/>
                        <a:buChar char="•"/>
                      </a:pPr>
                      <a:r>
                        <a:rPr lang="es-MX" sz="1400" b="0" kern="1200" baseline="0" dirty="0">
                          <a:solidFill>
                            <a:schemeClr val="tx1"/>
                          </a:solidFill>
                          <a:latin typeface="Arial" pitchFamily="34" charset="0"/>
                          <a:ea typeface="Verdana" panose="020B0604030504040204" pitchFamily="34" charset="0"/>
                          <a:cs typeface="Arial" pitchFamily="34" charset="0"/>
                        </a:rPr>
                        <a:t>Física, </a:t>
                      </a:r>
                    </a:p>
                    <a:p>
                      <a:pPr marL="285750" indent="-285750" algn="just" defTabSz="457200" rtl="0" eaLnBrk="1" latinLnBrk="0" hangingPunct="1">
                        <a:buFont typeface="Arial" panose="020B0604020202020204" pitchFamily="34" charset="0"/>
                        <a:buChar char="•"/>
                      </a:pPr>
                      <a:r>
                        <a:rPr lang="es-MX" sz="1400" b="0" kern="1200" baseline="0" dirty="0">
                          <a:solidFill>
                            <a:schemeClr val="tx1"/>
                          </a:solidFill>
                          <a:latin typeface="Arial" pitchFamily="34" charset="0"/>
                          <a:ea typeface="Verdana" panose="020B0604030504040204" pitchFamily="34" charset="0"/>
                          <a:cs typeface="Arial" pitchFamily="34" charset="0"/>
                        </a:rPr>
                        <a:t>Ingeniería Civil; y </a:t>
                      </a:r>
                    </a:p>
                    <a:p>
                      <a:pPr marL="285750" indent="-285750" algn="just" defTabSz="457200" rtl="0" eaLnBrk="1" latinLnBrk="0" hangingPunct="1">
                        <a:buFont typeface="Arial" panose="020B0604020202020204" pitchFamily="34" charset="0"/>
                        <a:buChar char="•"/>
                      </a:pPr>
                      <a:r>
                        <a:rPr lang="es-MX" sz="1400" b="0" kern="1200" baseline="0" dirty="0">
                          <a:solidFill>
                            <a:schemeClr val="tx1"/>
                          </a:solidFill>
                          <a:latin typeface="Arial" pitchFamily="34" charset="0"/>
                          <a:ea typeface="Verdana" panose="020B0604030504040204" pitchFamily="34" charset="0"/>
                          <a:cs typeface="Arial" pitchFamily="34" charset="0"/>
                        </a:rPr>
                        <a:t>Técnico </a:t>
                      </a:r>
                      <a:r>
                        <a:rPr lang="es-MX" sz="1400" b="0" kern="1200" baseline="0" dirty="0" err="1">
                          <a:solidFill>
                            <a:schemeClr val="tx1"/>
                          </a:solidFill>
                          <a:latin typeface="Arial" pitchFamily="34" charset="0"/>
                          <a:ea typeface="Verdana" panose="020B0604030504040204" pitchFamily="34" charset="0"/>
                          <a:cs typeface="Arial" pitchFamily="34" charset="0"/>
                        </a:rPr>
                        <a:t>Histotecnólogo</a:t>
                      </a:r>
                      <a:endParaRPr lang="es-MX" sz="1400" b="0" kern="1200" baseline="0" dirty="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400" b="0" u="none" kern="1200" dirty="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r>
                        <a:rPr lang="es-MX" sz="1400" b="0" u="none" kern="1200" dirty="0">
                          <a:solidFill>
                            <a:schemeClr val="tx1"/>
                          </a:solidFill>
                          <a:latin typeface="Arial" pitchFamily="34" charset="0"/>
                          <a:ea typeface="Verdana" panose="020B0604030504040204" pitchFamily="34" charset="0"/>
                          <a:cs typeface="Arial" pitchFamily="34" charset="0"/>
                        </a:rPr>
                        <a:t>El Servicio Médico Forense depende del Poder Judicial del Estado.</a:t>
                      </a:r>
                    </a:p>
                  </a:txBody>
                  <a:tcPr marL="68580" marR="68580"/>
                </a:tc>
                <a:extLst>
                  <a:ext uri="{0D108BD9-81ED-4DB2-BD59-A6C34878D82A}">
                    <a16:rowId xmlns="" xmlns:a16="http://schemas.microsoft.com/office/drawing/2014/main" val="10001"/>
                  </a:ext>
                </a:extLst>
              </a:tr>
            </a:tbl>
          </a:graphicData>
        </a:graphic>
      </p:graphicFrame>
      <p:sp>
        <p:nvSpPr>
          <p:cNvPr id="7" name="6 Rectángulo"/>
          <p:cNvSpPr/>
          <p:nvPr/>
        </p:nvSpPr>
        <p:spPr>
          <a:xfrm>
            <a:off x="6524840" y="282742"/>
            <a:ext cx="3910388" cy="707886"/>
          </a:xfrm>
          <a:prstGeom prst="rect">
            <a:avLst/>
          </a:prstGeom>
          <a:noFill/>
        </p:spPr>
        <p:txBody>
          <a:bodyPr wrap="squar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JUSTICIA Y REPARACIÓN</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656024" y="282742"/>
            <a:ext cx="1044575" cy="1044575"/>
          </a:xfrm>
          <a:prstGeom prst="rect">
            <a:avLst/>
          </a:prstGeom>
          <a:noFill/>
          <a:ln>
            <a:noFill/>
          </a:ln>
        </p:spPr>
      </p:pic>
    </p:spTree>
    <p:extLst>
      <p:ext uri="{BB962C8B-B14F-4D97-AF65-F5344CB8AC3E}">
        <p14:creationId xmlns:p14="http://schemas.microsoft.com/office/powerpoint/2010/main" val="361349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08048" y="1235223"/>
            <a:ext cx="8380476" cy="738664"/>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VI. Realizar un diagnóstico de las capacidades institucionales en el ámbito de los servicios periciales y médico forense, con el propósito de identificar las carencias en el ámbito de la investigación médico forense para atender su fortalecimiento.</a:t>
            </a:r>
          </a:p>
        </p:txBody>
      </p:sp>
      <p:graphicFrame>
        <p:nvGraphicFramePr>
          <p:cNvPr id="9" name="8 Tabla"/>
          <p:cNvGraphicFramePr>
            <a:graphicFrameLocks noGrp="1"/>
          </p:cNvGraphicFramePr>
          <p:nvPr>
            <p:extLst>
              <p:ext uri="{D42A27DB-BD31-4B8C-83A1-F6EECF244321}">
                <p14:modId xmlns:p14="http://schemas.microsoft.com/office/powerpoint/2010/main" val="3063117854"/>
              </p:ext>
            </p:extLst>
          </p:nvPr>
        </p:nvGraphicFramePr>
        <p:xfrm>
          <a:off x="1908049" y="2257166"/>
          <a:ext cx="8383577" cy="1842477"/>
        </p:xfrm>
        <a:graphic>
          <a:graphicData uri="http://schemas.openxmlformats.org/drawingml/2006/table">
            <a:tbl>
              <a:tblPr firstRow="1" bandRow="1">
                <a:tableStyleId>{073A0DAA-6AF3-43AB-8588-CEC1D06C72B9}</a:tableStyleId>
              </a:tblPr>
              <a:tblGrid>
                <a:gridCol w="754941">
                  <a:extLst>
                    <a:ext uri="{9D8B030D-6E8A-4147-A177-3AD203B41FA5}">
                      <a16:colId xmlns="" xmlns:a16="http://schemas.microsoft.com/office/drawing/2014/main" val="20001"/>
                    </a:ext>
                  </a:extLst>
                </a:gridCol>
                <a:gridCol w="2406316">
                  <a:extLst>
                    <a:ext uri="{9D8B030D-6E8A-4147-A177-3AD203B41FA5}">
                      <a16:colId xmlns="" xmlns:a16="http://schemas.microsoft.com/office/drawing/2014/main" val="20000"/>
                    </a:ext>
                  </a:extLst>
                </a:gridCol>
                <a:gridCol w="5222320">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 </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 xmlns:a16="http://schemas.microsoft.com/office/drawing/2014/main"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Realizar un diagnóstico de las capacidades institucionales de los servicios periciales de la FGE.</a:t>
                      </a:r>
                    </a:p>
                  </a:txBody>
                  <a:tcPr marL="68580" marR="68580"/>
                </a:tc>
                <a:tc>
                  <a:txBody>
                    <a:bodyPr/>
                    <a:lstStyle/>
                    <a:p>
                      <a:pPr marL="0" algn="just" defTabSz="457200" rtl="0" eaLnBrk="1" latinLnBrk="0" hangingPunct="1"/>
                      <a:r>
                        <a:rPr lang="es-MX" sz="1400" b="0" u="none" kern="1200" dirty="0" smtClean="0">
                          <a:solidFill>
                            <a:schemeClr val="tx1"/>
                          </a:solidFill>
                          <a:latin typeface="Arial" pitchFamily="34" charset="0"/>
                          <a:ea typeface="Verdana" panose="020B0604030504040204" pitchFamily="34" charset="0"/>
                          <a:cs typeface="Arial" pitchFamily="34" charset="0"/>
                        </a:rPr>
                        <a:t> L</a:t>
                      </a:r>
                      <a:r>
                        <a:rPr lang="es-MX" sz="1400" b="0" u="none" kern="1200" baseline="0" dirty="0" smtClean="0">
                          <a:solidFill>
                            <a:schemeClr val="tx1"/>
                          </a:solidFill>
                          <a:latin typeface="Arial" pitchFamily="34" charset="0"/>
                          <a:ea typeface="Verdana" panose="020B0604030504040204" pitchFamily="34" charset="0"/>
                          <a:cs typeface="Arial" pitchFamily="34" charset="0"/>
                        </a:rPr>
                        <a:t>a FGE firmó convenio con el Tribunal Superior de Justicia el 25 de junio de 2019, el cual tiene por objeto atender de manera especializada en casos de muertes violentas de mujeres.</a:t>
                      </a:r>
                    </a:p>
                    <a:p>
                      <a:pPr marL="0" algn="just" defTabSz="457200" rtl="0" eaLnBrk="1" latinLnBrk="0" hangingPunct="1"/>
                      <a:endParaRPr lang="es-MX" sz="1400" b="0" u="none" kern="1200" baseline="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r>
                        <a:rPr lang="es-MX" sz="1400" b="0" u="none" kern="1200" baseline="0" dirty="0" smtClean="0">
                          <a:solidFill>
                            <a:schemeClr val="tx1"/>
                          </a:solidFill>
                          <a:latin typeface="Arial" pitchFamily="34" charset="0"/>
                          <a:ea typeface="Verdana" panose="020B0604030504040204" pitchFamily="34" charset="0"/>
                          <a:cs typeface="Arial" pitchFamily="34" charset="0"/>
                        </a:rPr>
                        <a:t>El Instituto de Ciencias Forenses de la FGE edita y diseña revista científica para </a:t>
                      </a:r>
                      <a:r>
                        <a:rPr lang="es-MX" sz="1400" b="0" u="none" kern="1200" baseline="0" smtClean="0">
                          <a:solidFill>
                            <a:schemeClr val="tx1"/>
                          </a:solidFill>
                          <a:latin typeface="Arial" pitchFamily="34" charset="0"/>
                          <a:ea typeface="Verdana" panose="020B0604030504040204" pitchFamily="34" charset="0"/>
                          <a:cs typeface="Arial" pitchFamily="34" charset="0"/>
                        </a:rPr>
                        <a:t>su consulta electrónica.</a:t>
                      </a:r>
                      <a:endParaRPr lang="es-MX" sz="1400" b="0" u="none" kern="120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7" name="6 Rectángulo"/>
          <p:cNvSpPr/>
          <p:nvPr/>
        </p:nvSpPr>
        <p:spPr>
          <a:xfrm>
            <a:off x="6524840" y="282742"/>
            <a:ext cx="3910388" cy="707886"/>
          </a:xfrm>
          <a:prstGeom prst="rect">
            <a:avLst/>
          </a:prstGeom>
          <a:noFill/>
        </p:spPr>
        <p:txBody>
          <a:bodyPr wrap="squar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JUSTICIA Y REPARACIÓN</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656024" y="282742"/>
            <a:ext cx="1044575" cy="1044575"/>
          </a:xfrm>
          <a:prstGeom prst="rect">
            <a:avLst/>
          </a:prstGeom>
          <a:noFill/>
          <a:ln>
            <a:noFill/>
          </a:ln>
        </p:spPr>
      </p:pic>
    </p:spTree>
    <p:extLst>
      <p:ext uri="{BB962C8B-B14F-4D97-AF65-F5344CB8AC3E}">
        <p14:creationId xmlns:p14="http://schemas.microsoft.com/office/powerpoint/2010/main" val="14745347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269</Words>
  <Application>Microsoft Office PowerPoint</Application>
  <PresentationFormat>Panorámica</PresentationFormat>
  <Paragraphs>27</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Verdana</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3</cp:revision>
  <dcterms:created xsi:type="dcterms:W3CDTF">2019-10-09T17:55:24Z</dcterms:created>
  <dcterms:modified xsi:type="dcterms:W3CDTF">2019-10-10T04:29:49Z</dcterms:modified>
</cp:coreProperties>
</file>