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44" autoAdjust="0"/>
    <p:restoredTop sz="94660"/>
  </p:normalViewPr>
  <p:slideViewPr>
    <p:cSldViewPr snapToGrid="0">
      <p:cViewPr varScale="1">
        <p:scale>
          <a:sx n="86" d="100"/>
          <a:sy n="86" d="100"/>
        </p:scale>
        <p:origin x="120"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MX"/>
          </a:p>
        </p:txBody>
      </p:sp>
      <p:sp>
        <p:nvSpPr>
          <p:cNvPr id="4" name="Marcador de fecha 3"/>
          <p:cNvSpPr>
            <a:spLocks noGrp="1"/>
          </p:cNvSpPr>
          <p:nvPr>
            <p:ph type="dt" sz="half" idx="10"/>
          </p:nvPr>
        </p:nvSpPr>
        <p:spPr/>
        <p:txBody>
          <a:bodyPr/>
          <a:lstStyle/>
          <a:p>
            <a:fld id="{37CEADC8-4044-4175-A52B-CCA2A32F595B}" type="datetimeFigureOut">
              <a:rPr lang="es-MX" smtClean="0"/>
              <a:t>09/10/2019</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903D3C94-C73C-44FA-A971-C71FF48588FE}" type="slidenum">
              <a:rPr lang="es-MX" smtClean="0"/>
              <a:t>‹Nº›</a:t>
            </a:fld>
            <a:endParaRPr lang="es-MX"/>
          </a:p>
        </p:txBody>
      </p:sp>
    </p:spTree>
    <p:extLst>
      <p:ext uri="{BB962C8B-B14F-4D97-AF65-F5344CB8AC3E}">
        <p14:creationId xmlns:p14="http://schemas.microsoft.com/office/powerpoint/2010/main" val="41007204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37CEADC8-4044-4175-A52B-CCA2A32F595B}" type="datetimeFigureOut">
              <a:rPr lang="es-MX" smtClean="0"/>
              <a:t>09/10/2019</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903D3C94-C73C-44FA-A971-C71FF48588FE}" type="slidenum">
              <a:rPr lang="es-MX" smtClean="0"/>
              <a:t>‹Nº›</a:t>
            </a:fld>
            <a:endParaRPr lang="es-MX"/>
          </a:p>
        </p:txBody>
      </p:sp>
    </p:spTree>
    <p:extLst>
      <p:ext uri="{BB962C8B-B14F-4D97-AF65-F5344CB8AC3E}">
        <p14:creationId xmlns:p14="http://schemas.microsoft.com/office/powerpoint/2010/main" val="2889466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37CEADC8-4044-4175-A52B-CCA2A32F595B}" type="datetimeFigureOut">
              <a:rPr lang="es-MX" smtClean="0"/>
              <a:t>09/10/2019</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903D3C94-C73C-44FA-A971-C71FF48588FE}" type="slidenum">
              <a:rPr lang="es-MX" smtClean="0"/>
              <a:t>‹Nº›</a:t>
            </a:fld>
            <a:endParaRPr lang="es-MX"/>
          </a:p>
        </p:txBody>
      </p:sp>
    </p:spTree>
    <p:extLst>
      <p:ext uri="{BB962C8B-B14F-4D97-AF65-F5344CB8AC3E}">
        <p14:creationId xmlns:p14="http://schemas.microsoft.com/office/powerpoint/2010/main" val="2461177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37CEADC8-4044-4175-A52B-CCA2A32F595B}" type="datetimeFigureOut">
              <a:rPr lang="es-MX" smtClean="0"/>
              <a:t>09/10/2019</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903D3C94-C73C-44FA-A971-C71FF48588FE}" type="slidenum">
              <a:rPr lang="es-MX" smtClean="0"/>
              <a:t>‹Nº›</a:t>
            </a:fld>
            <a:endParaRPr lang="es-MX"/>
          </a:p>
        </p:txBody>
      </p:sp>
    </p:spTree>
    <p:extLst>
      <p:ext uri="{BB962C8B-B14F-4D97-AF65-F5344CB8AC3E}">
        <p14:creationId xmlns:p14="http://schemas.microsoft.com/office/powerpoint/2010/main" val="10489430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37CEADC8-4044-4175-A52B-CCA2A32F595B}" type="datetimeFigureOut">
              <a:rPr lang="es-MX" smtClean="0"/>
              <a:t>09/10/2019</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903D3C94-C73C-44FA-A971-C71FF48588FE}" type="slidenum">
              <a:rPr lang="es-MX" smtClean="0"/>
              <a:t>‹Nº›</a:t>
            </a:fld>
            <a:endParaRPr lang="es-MX"/>
          </a:p>
        </p:txBody>
      </p:sp>
    </p:spTree>
    <p:extLst>
      <p:ext uri="{BB962C8B-B14F-4D97-AF65-F5344CB8AC3E}">
        <p14:creationId xmlns:p14="http://schemas.microsoft.com/office/powerpoint/2010/main" val="3174976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fecha 4"/>
          <p:cNvSpPr>
            <a:spLocks noGrp="1"/>
          </p:cNvSpPr>
          <p:nvPr>
            <p:ph type="dt" sz="half" idx="10"/>
          </p:nvPr>
        </p:nvSpPr>
        <p:spPr/>
        <p:txBody>
          <a:bodyPr/>
          <a:lstStyle/>
          <a:p>
            <a:fld id="{37CEADC8-4044-4175-A52B-CCA2A32F595B}" type="datetimeFigureOut">
              <a:rPr lang="es-MX" smtClean="0"/>
              <a:t>09/10/2019</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903D3C94-C73C-44FA-A971-C71FF48588FE}" type="slidenum">
              <a:rPr lang="es-MX" smtClean="0"/>
              <a:t>‹Nº›</a:t>
            </a:fld>
            <a:endParaRPr lang="es-MX"/>
          </a:p>
        </p:txBody>
      </p:sp>
    </p:spTree>
    <p:extLst>
      <p:ext uri="{BB962C8B-B14F-4D97-AF65-F5344CB8AC3E}">
        <p14:creationId xmlns:p14="http://schemas.microsoft.com/office/powerpoint/2010/main" val="35110353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Marcador de fecha 6"/>
          <p:cNvSpPr>
            <a:spLocks noGrp="1"/>
          </p:cNvSpPr>
          <p:nvPr>
            <p:ph type="dt" sz="half" idx="10"/>
          </p:nvPr>
        </p:nvSpPr>
        <p:spPr/>
        <p:txBody>
          <a:bodyPr/>
          <a:lstStyle/>
          <a:p>
            <a:fld id="{37CEADC8-4044-4175-A52B-CCA2A32F595B}" type="datetimeFigureOut">
              <a:rPr lang="es-MX" smtClean="0"/>
              <a:t>09/10/2019</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903D3C94-C73C-44FA-A971-C71FF48588FE}" type="slidenum">
              <a:rPr lang="es-MX" smtClean="0"/>
              <a:t>‹Nº›</a:t>
            </a:fld>
            <a:endParaRPr lang="es-MX"/>
          </a:p>
        </p:txBody>
      </p:sp>
    </p:spTree>
    <p:extLst>
      <p:ext uri="{BB962C8B-B14F-4D97-AF65-F5344CB8AC3E}">
        <p14:creationId xmlns:p14="http://schemas.microsoft.com/office/powerpoint/2010/main" val="22577456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fecha 2"/>
          <p:cNvSpPr>
            <a:spLocks noGrp="1"/>
          </p:cNvSpPr>
          <p:nvPr>
            <p:ph type="dt" sz="half" idx="10"/>
          </p:nvPr>
        </p:nvSpPr>
        <p:spPr/>
        <p:txBody>
          <a:bodyPr/>
          <a:lstStyle/>
          <a:p>
            <a:fld id="{37CEADC8-4044-4175-A52B-CCA2A32F595B}" type="datetimeFigureOut">
              <a:rPr lang="es-MX" smtClean="0"/>
              <a:t>09/10/2019</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903D3C94-C73C-44FA-A971-C71FF48588FE}" type="slidenum">
              <a:rPr lang="es-MX" smtClean="0"/>
              <a:t>‹Nº›</a:t>
            </a:fld>
            <a:endParaRPr lang="es-MX"/>
          </a:p>
        </p:txBody>
      </p:sp>
    </p:spTree>
    <p:extLst>
      <p:ext uri="{BB962C8B-B14F-4D97-AF65-F5344CB8AC3E}">
        <p14:creationId xmlns:p14="http://schemas.microsoft.com/office/powerpoint/2010/main" val="42391994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37CEADC8-4044-4175-A52B-CCA2A32F595B}" type="datetimeFigureOut">
              <a:rPr lang="es-MX" smtClean="0"/>
              <a:t>09/10/2019</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903D3C94-C73C-44FA-A971-C71FF48588FE}" type="slidenum">
              <a:rPr lang="es-MX" smtClean="0"/>
              <a:t>‹Nº›</a:t>
            </a:fld>
            <a:endParaRPr lang="es-MX"/>
          </a:p>
        </p:txBody>
      </p:sp>
    </p:spTree>
    <p:extLst>
      <p:ext uri="{BB962C8B-B14F-4D97-AF65-F5344CB8AC3E}">
        <p14:creationId xmlns:p14="http://schemas.microsoft.com/office/powerpoint/2010/main" val="17799216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37CEADC8-4044-4175-A52B-CCA2A32F595B}" type="datetimeFigureOut">
              <a:rPr lang="es-MX" smtClean="0"/>
              <a:t>09/10/2019</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903D3C94-C73C-44FA-A971-C71FF48588FE}" type="slidenum">
              <a:rPr lang="es-MX" smtClean="0"/>
              <a:t>‹Nº›</a:t>
            </a:fld>
            <a:endParaRPr lang="es-MX"/>
          </a:p>
        </p:txBody>
      </p:sp>
    </p:spTree>
    <p:extLst>
      <p:ext uri="{BB962C8B-B14F-4D97-AF65-F5344CB8AC3E}">
        <p14:creationId xmlns:p14="http://schemas.microsoft.com/office/powerpoint/2010/main" val="13512727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37CEADC8-4044-4175-A52B-CCA2A32F595B}" type="datetimeFigureOut">
              <a:rPr lang="es-MX" smtClean="0"/>
              <a:t>09/10/2019</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903D3C94-C73C-44FA-A971-C71FF48588FE}" type="slidenum">
              <a:rPr lang="es-MX" smtClean="0"/>
              <a:t>‹Nº›</a:t>
            </a:fld>
            <a:endParaRPr lang="es-MX"/>
          </a:p>
        </p:txBody>
      </p:sp>
    </p:spTree>
    <p:extLst>
      <p:ext uri="{BB962C8B-B14F-4D97-AF65-F5344CB8AC3E}">
        <p14:creationId xmlns:p14="http://schemas.microsoft.com/office/powerpoint/2010/main" val="5114331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CEADC8-4044-4175-A52B-CCA2A32F595B}" type="datetimeFigureOut">
              <a:rPr lang="es-MX" smtClean="0"/>
              <a:t>09/10/2019</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3D3C94-C73C-44FA-A971-C71FF48588FE}" type="slidenum">
              <a:rPr lang="es-MX" smtClean="0"/>
              <a:t>‹Nº›</a:t>
            </a:fld>
            <a:endParaRPr lang="es-MX"/>
          </a:p>
        </p:txBody>
      </p:sp>
    </p:spTree>
    <p:extLst>
      <p:ext uri="{BB962C8B-B14F-4D97-AF65-F5344CB8AC3E}">
        <p14:creationId xmlns:p14="http://schemas.microsoft.com/office/powerpoint/2010/main" val="23018968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4 CuadroTexto"/>
          <p:cNvSpPr txBox="1"/>
          <p:nvPr/>
        </p:nvSpPr>
        <p:spPr>
          <a:xfrm>
            <a:off x="1839869" y="1257969"/>
            <a:ext cx="8353044" cy="738664"/>
          </a:xfrm>
          <a:prstGeom prst="rect">
            <a:avLst/>
          </a:prstGeom>
          <a:noFill/>
          <a:ln>
            <a:solidFill>
              <a:srgbClr val="810315"/>
            </a:solidFill>
          </a:ln>
        </p:spPr>
        <p:txBody>
          <a:bodyPr wrap="square" rtlCol="0">
            <a:spAutoFit/>
          </a:bodyPr>
          <a:lstStyle>
            <a:defPPr>
              <a:defRPr lang="en-US"/>
            </a:defPPr>
            <a:lvl1pPr algn="just">
              <a:defRPr sz="1400" b="1">
                <a:solidFill>
                  <a:schemeClr val="bg1">
                    <a:lumMod val="50000"/>
                  </a:schemeClr>
                </a:solidFill>
                <a:latin typeface="Bw Glenn Sans Bold" panose="00000800000000000000" pitchFamily="50" charset="0"/>
                <a:ea typeface="Verdana" panose="020B0604030504040204" pitchFamily="34" charset="0"/>
                <a:cs typeface="Arial" pitchFamily="34" charset="0"/>
              </a:defRPr>
            </a:lvl1pPr>
          </a:lstStyle>
          <a:p>
            <a:r>
              <a:rPr lang="es-MX" dirty="0">
                <a:solidFill>
                  <a:schemeClr val="bg2">
                    <a:lumMod val="50000"/>
                  </a:schemeClr>
                </a:solidFill>
                <a:latin typeface="Arial" pitchFamily="34" charset="0"/>
              </a:rPr>
              <a:t>Medida V. Fortalecer la emisión, seguimiento, evaluación de riesgo y registro de medidas de prevención y órdenes de protección involucrando a los cuerpos de policía de proximidad, </a:t>
            </a:r>
            <a:r>
              <a:rPr lang="es-MX" dirty="0">
                <a:latin typeface="Arial" pitchFamily="34" charset="0"/>
              </a:rPr>
              <a:t>fiscalía centro de justicia y poder judicial,</a:t>
            </a:r>
            <a:r>
              <a:rPr lang="es-MX" dirty="0">
                <a:solidFill>
                  <a:srgbClr val="FF0000"/>
                </a:solidFill>
                <a:latin typeface="Arial" pitchFamily="34" charset="0"/>
              </a:rPr>
              <a:t> </a:t>
            </a:r>
            <a:r>
              <a:rPr lang="es-MX" dirty="0">
                <a:solidFill>
                  <a:schemeClr val="bg2">
                    <a:lumMod val="50000"/>
                  </a:schemeClr>
                </a:solidFill>
                <a:latin typeface="Arial" pitchFamily="34" charset="0"/>
              </a:rPr>
              <a:t>a partir de la coordinación institucional.</a:t>
            </a:r>
          </a:p>
        </p:txBody>
      </p:sp>
      <p:graphicFrame>
        <p:nvGraphicFramePr>
          <p:cNvPr id="9" name="8 Tabla"/>
          <p:cNvGraphicFramePr>
            <a:graphicFrameLocks noGrp="1"/>
          </p:cNvGraphicFramePr>
          <p:nvPr>
            <p:extLst>
              <p:ext uri="{D42A27DB-BD31-4B8C-83A1-F6EECF244321}">
                <p14:modId xmlns:p14="http://schemas.microsoft.com/office/powerpoint/2010/main" val="3156780435"/>
              </p:ext>
            </p:extLst>
          </p:nvPr>
        </p:nvGraphicFramePr>
        <p:xfrm>
          <a:off x="1839870" y="2271234"/>
          <a:ext cx="8383577" cy="4189437"/>
        </p:xfrm>
        <a:graphic>
          <a:graphicData uri="http://schemas.openxmlformats.org/drawingml/2006/table">
            <a:tbl>
              <a:tblPr firstRow="1" bandRow="1">
                <a:tableStyleId>{073A0DAA-6AF3-43AB-8588-CEC1D06C72B9}</a:tableStyleId>
              </a:tblPr>
              <a:tblGrid>
                <a:gridCol w="758778">
                  <a:extLst>
                    <a:ext uri="{9D8B030D-6E8A-4147-A177-3AD203B41FA5}">
                      <a16:colId xmlns:a16="http://schemas.microsoft.com/office/drawing/2014/main" xmlns="" val="20001"/>
                    </a:ext>
                  </a:extLst>
                </a:gridCol>
                <a:gridCol w="2743200">
                  <a:extLst>
                    <a:ext uri="{9D8B030D-6E8A-4147-A177-3AD203B41FA5}">
                      <a16:colId xmlns:a16="http://schemas.microsoft.com/office/drawing/2014/main" xmlns="" val="20000"/>
                    </a:ext>
                  </a:extLst>
                </a:gridCol>
                <a:gridCol w="4881599">
                  <a:extLst>
                    <a:ext uri="{9D8B030D-6E8A-4147-A177-3AD203B41FA5}">
                      <a16:colId xmlns:a16="http://schemas.microsoft.com/office/drawing/2014/main" xmlns="" val="20002"/>
                    </a:ext>
                  </a:extLst>
                </a:gridCol>
              </a:tblGrid>
              <a:tr h="470877">
                <a:tc>
                  <a:txBody>
                    <a:bodyPr/>
                    <a:lstStyle/>
                    <a:p>
                      <a:pPr algn="ctr"/>
                      <a:r>
                        <a:rPr lang="es-MX" sz="1400" dirty="0">
                          <a:solidFill>
                            <a:schemeClr val="bg1"/>
                          </a:solidFill>
                          <a:latin typeface="Arial" pitchFamily="34" charset="0"/>
                          <a:cs typeface="Arial" pitchFamily="34" charset="0"/>
                        </a:rPr>
                        <a:t>RESP.</a:t>
                      </a:r>
                    </a:p>
                  </a:txBody>
                  <a:tcPr marL="68580" marR="68580" anchor="ctr">
                    <a:solidFill>
                      <a:schemeClr val="accent1">
                        <a:lumMod val="50000"/>
                      </a:schemeClr>
                    </a:solidFill>
                  </a:tcPr>
                </a:tc>
                <a:tc>
                  <a:txBody>
                    <a:bodyPr/>
                    <a:lstStyle/>
                    <a:p>
                      <a:pPr algn="ctr"/>
                      <a:r>
                        <a:rPr lang="es-MX" sz="1400" dirty="0">
                          <a:solidFill>
                            <a:schemeClr val="bg1"/>
                          </a:solidFill>
                          <a:latin typeface="Arial" pitchFamily="34" charset="0"/>
                          <a:cs typeface="Arial" pitchFamily="34" charset="0"/>
                        </a:rPr>
                        <a:t>ACCIÓN</a:t>
                      </a:r>
                      <a:r>
                        <a:rPr lang="es-MX" sz="1400" baseline="0" dirty="0">
                          <a:solidFill>
                            <a:schemeClr val="bg1"/>
                          </a:solidFill>
                          <a:latin typeface="Arial" pitchFamily="34" charset="0"/>
                          <a:cs typeface="Arial" pitchFamily="34" charset="0"/>
                        </a:rPr>
                        <a:t> ESPECÍFICA</a:t>
                      </a:r>
                      <a:endParaRPr lang="es-MX" sz="1400" dirty="0">
                        <a:solidFill>
                          <a:schemeClr val="bg1"/>
                        </a:solidFill>
                        <a:latin typeface="Arial" pitchFamily="34" charset="0"/>
                        <a:cs typeface="Arial" pitchFamily="34" charset="0"/>
                      </a:endParaRPr>
                    </a:p>
                  </a:txBody>
                  <a:tcPr marL="68580" marR="68580" anchor="ctr">
                    <a:solidFill>
                      <a:schemeClr val="accent1">
                        <a:lumMod val="5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1400" dirty="0">
                          <a:solidFill>
                            <a:schemeClr val="bg1"/>
                          </a:solidFill>
                          <a:latin typeface="Arial" pitchFamily="34" charset="0"/>
                          <a:cs typeface="Arial" pitchFamily="34" charset="0"/>
                        </a:rPr>
                        <a:t>DESCRIPCIÓN</a:t>
                      </a:r>
                      <a:r>
                        <a:rPr lang="es-MX" sz="1400" baseline="0" dirty="0">
                          <a:solidFill>
                            <a:schemeClr val="bg1"/>
                          </a:solidFill>
                          <a:latin typeface="Arial" pitchFamily="34" charset="0"/>
                          <a:cs typeface="Arial" pitchFamily="34" charset="0"/>
                        </a:rPr>
                        <a:t> DEL AVANCE (concluido)</a:t>
                      </a:r>
                      <a:endParaRPr lang="es-MX" sz="1400" dirty="0">
                        <a:solidFill>
                          <a:schemeClr val="bg1"/>
                        </a:solidFill>
                        <a:latin typeface="Arial" pitchFamily="34" charset="0"/>
                        <a:cs typeface="Arial" pitchFamily="34" charset="0"/>
                      </a:endParaRPr>
                    </a:p>
                  </a:txBody>
                  <a:tcPr marL="68580" marR="68580" anchor="ctr">
                    <a:solidFill>
                      <a:schemeClr val="accent1">
                        <a:lumMod val="50000"/>
                      </a:schemeClr>
                    </a:solidFill>
                  </a:tcPr>
                </a:tc>
                <a:extLst>
                  <a:ext uri="{0D108BD9-81ED-4DB2-BD59-A6C34878D82A}">
                    <a16:rowId xmlns:a16="http://schemas.microsoft.com/office/drawing/2014/main" xmlns="" val="10000"/>
                  </a:ext>
                </a:extLst>
              </a:tr>
              <a:tr h="470877">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s-MX" sz="1400" b="1" kern="1200" dirty="0">
                          <a:solidFill>
                            <a:schemeClr val="tx1"/>
                          </a:solidFill>
                          <a:latin typeface="Arial" pitchFamily="34" charset="0"/>
                          <a:ea typeface="Verdana" panose="020B0604030504040204" pitchFamily="34" charset="0"/>
                          <a:cs typeface="Arial" pitchFamily="34" charset="0"/>
                        </a:rPr>
                        <a:t>FGE</a:t>
                      </a:r>
                    </a:p>
                  </a:txBody>
                  <a:tcPr marL="68580" marR="68580" vert="vert270" anchor="ctr"/>
                </a:tc>
                <a:tc>
                  <a:txBody>
                    <a:bodyPr/>
                    <a:lstStyle/>
                    <a:p>
                      <a:pPr marL="0" algn="just" defTabSz="457200" rtl="0" eaLnBrk="1" latinLnBrk="0" hangingPunct="1"/>
                      <a:r>
                        <a:rPr lang="es-MX" sz="1400" b="1" kern="1200" dirty="0">
                          <a:solidFill>
                            <a:schemeClr val="tx1"/>
                          </a:solidFill>
                          <a:latin typeface="Arial" pitchFamily="34" charset="0"/>
                          <a:ea typeface="Verdana" panose="020B0604030504040204" pitchFamily="34" charset="0"/>
                          <a:cs typeface="Arial" pitchFamily="34" charset="0"/>
                        </a:rPr>
                        <a:t>Realizar reuniones de trabajo con la Secretaría de Seguridad Pública para coordinar las tareas de emisión, seguimiento, evaluación de riesgo de órdenes de protección en los 50 municipios con DAVG.</a:t>
                      </a:r>
                    </a:p>
                  </a:txBody>
                  <a:tcPr marL="68580" marR="68580"/>
                </a:tc>
                <a:tc>
                  <a:txBody>
                    <a:bodyPr/>
                    <a:lstStyle/>
                    <a:p>
                      <a:pPr marL="0" marR="0" indent="0" algn="just" defTabSz="457200" rtl="0" eaLnBrk="1" fontAlgn="auto" latinLnBrk="0" hangingPunct="1">
                        <a:lnSpc>
                          <a:spcPct val="100000"/>
                        </a:lnSpc>
                        <a:spcBef>
                          <a:spcPts val="0"/>
                        </a:spcBef>
                        <a:spcAft>
                          <a:spcPts val="0"/>
                        </a:spcAft>
                        <a:buClrTx/>
                        <a:buSzTx/>
                        <a:buFontTx/>
                        <a:buNone/>
                        <a:tabLst/>
                        <a:defRPr/>
                      </a:pPr>
                      <a:r>
                        <a:rPr lang="es-MX" sz="1400" b="0" u="none" kern="1200" dirty="0">
                          <a:solidFill>
                            <a:schemeClr val="tx1"/>
                          </a:solidFill>
                          <a:latin typeface="Arial" pitchFamily="34" charset="0"/>
                          <a:ea typeface="Verdana" panose="020B0604030504040204" pitchFamily="34" charset="0"/>
                          <a:cs typeface="Arial" pitchFamily="34" charset="0"/>
                        </a:rPr>
                        <a:t>La</a:t>
                      </a:r>
                      <a:r>
                        <a:rPr lang="es-MX" sz="1400" b="0" u="none" kern="1200" baseline="0" dirty="0">
                          <a:solidFill>
                            <a:schemeClr val="tx1"/>
                          </a:solidFill>
                          <a:latin typeface="Arial" pitchFamily="34" charset="0"/>
                          <a:ea typeface="Verdana" panose="020B0604030504040204" pitchFamily="34" charset="0"/>
                          <a:cs typeface="Arial" pitchFamily="34" charset="0"/>
                        </a:rPr>
                        <a:t> FGE participó </a:t>
                      </a:r>
                      <a:r>
                        <a:rPr lang="es-MX" sz="1400" b="0" u="none" kern="1200" dirty="0">
                          <a:solidFill>
                            <a:schemeClr val="tx1"/>
                          </a:solidFill>
                          <a:latin typeface="Arial" pitchFamily="34" charset="0"/>
                          <a:ea typeface="Verdana" panose="020B0604030504040204" pitchFamily="34" charset="0"/>
                          <a:cs typeface="Arial" pitchFamily="34" charset="0"/>
                        </a:rPr>
                        <a:t>con la Secretaría de Seguridad Púbica Estatal en las mesas de seguridad en favor de las mujeres con 41 municipios del Estado, destacando la última en la que se instaló la Mesa de Seguridad Pública a Favor de las Mujeres donde se expuso</a:t>
                      </a:r>
                      <a:r>
                        <a:rPr lang="es-MX" sz="1400" b="0" u="none" kern="1200" baseline="0" dirty="0">
                          <a:solidFill>
                            <a:schemeClr val="tx1"/>
                          </a:solidFill>
                          <a:latin typeface="Arial" pitchFamily="34" charset="0"/>
                          <a:ea typeface="Verdana" panose="020B0604030504040204" pitchFamily="34" charset="0"/>
                          <a:cs typeface="Arial" pitchFamily="34" charset="0"/>
                        </a:rPr>
                        <a:t> la necesidad de </a:t>
                      </a:r>
                      <a:r>
                        <a:rPr lang="es-MX" sz="1400" b="0" u="none" kern="1200" dirty="0">
                          <a:solidFill>
                            <a:schemeClr val="tx1"/>
                          </a:solidFill>
                          <a:latin typeface="Arial" pitchFamily="34" charset="0"/>
                          <a:ea typeface="Verdana" panose="020B0604030504040204" pitchFamily="34" charset="0"/>
                          <a:cs typeface="Arial" pitchFamily="34" charset="0"/>
                        </a:rPr>
                        <a:t>colaboración interinstitucional para la atención y</a:t>
                      </a:r>
                      <a:r>
                        <a:rPr lang="es-MX" sz="1400" b="0" u="none" kern="1200" baseline="0" dirty="0">
                          <a:solidFill>
                            <a:schemeClr val="tx1"/>
                          </a:solidFill>
                          <a:latin typeface="Arial" pitchFamily="34" charset="0"/>
                          <a:ea typeface="Verdana" panose="020B0604030504040204" pitchFamily="34" charset="0"/>
                          <a:cs typeface="Arial" pitchFamily="34" charset="0"/>
                        </a:rPr>
                        <a:t> seguimiento de las órdenes de protección en favor de mujeres y niñas, conforme el manual de evaluación de riesgo diseñado por la FGE, así como el Protocolo para la Emisión de Órdenes de Protección en favor de mujeres y niñas, víctimas de violencia, en su versión actualizada y se propuso incorporar a las policías municipales </a:t>
                      </a:r>
                      <a:r>
                        <a:rPr lang="es-MX" sz="1400" b="0" u="none" kern="1200" baseline="0" dirty="0" smtClean="0">
                          <a:solidFill>
                            <a:schemeClr val="tx1"/>
                          </a:solidFill>
                          <a:latin typeface="Arial" pitchFamily="34" charset="0"/>
                          <a:ea typeface="Verdana" panose="020B0604030504040204" pitchFamily="34" charset="0"/>
                          <a:cs typeface="Arial" pitchFamily="34" charset="0"/>
                        </a:rPr>
                        <a:t>a través de un </a:t>
                      </a:r>
                      <a:r>
                        <a:rPr lang="es-MX" sz="1400" b="0" u="none" kern="1200" baseline="0" dirty="0" err="1" smtClean="0">
                          <a:solidFill>
                            <a:schemeClr val="tx1"/>
                          </a:solidFill>
                          <a:latin typeface="Arial" pitchFamily="34" charset="0"/>
                          <a:ea typeface="Verdana" panose="020B0604030504040204" pitchFamily="34" charset="0"/>
                          <a:cs typeface="Arial" pitchFamily="34" charset="0"/>
                        </a:rPr>
                        <a:t>addendum</a:t>
                      </a:r>
                      <a:r>
                        <a:rPr lang="es-MX" sz="1400" b="0" u="none" kern="1200" baseline="0" dirty="0" smtClean="0">
                          <a:solidFill>
                            <a:schemeClr val="tx1"/>
                          </a:solidFill>
                          <a:latin typeface="Arial" pitchFamily="34" charset="0"/>
                          <a:ea typeface="Verdana" panose="020B0604030504040204" pitchFamily="34" charset="0"/>
                          <a:cs typeface="Arial" pitchFamily="34" charset="0"/>
                        </a:rPr>
                        <a:t> al </a:t>
                      </a:r>
                      <a:r>
                        <a:rPr lang="es-MX" sz="1400" b="0" u="none" kern="1200" baseline="0" dirty="0">
                          <a:solidFill>
                            <a:schemeClr val="tx1"/>
                          </a:solidFill>
                          <a:latin typeface="Arial" pitchFamily="34" charset="0"/>
                          <a:ea typeface="Verdana" panose="020B0604030504040204" pitchFamily="34" charset="0"/>
                          <a:cs typeface="Arial" pitchFamily="34" charset="0"/>
                        </a:rPr>
                        <a:t>Convenio Marco de Apoyo Interinstitucional para Establecer las Bases y Mecanismos de Protección a Víctimas de Violencia y Salvaguardar su Integridad, de fecha 26 de abril de 2016.</a:t>
                      </a:r>
                    </a:p>
                    <a:p>
                      <a:pPr marL="0" marR="0" indent="0" algn="just" defTabSz="457200" rtl="0" eaLnBrk="1" fontAlgn="auto" latinLnBrk="0" hangingPunct="1">
                        <a:lnSpc>
                          <a:spcPct val="100000"/>
                        </a:lnSpc>
                        <a:spcBef>
                          <a:spcPts val="0"/>
                        </a:spcBef>
                        <a:spcAft>
                          <a:spcPts val="0"/>
                        </a:spcAft>
                        <a:buClrTx/>
                        <a:buSzTx/>
                        <a:buFontTx/>
                        <a:buNone/>
                        <a:tabLst/>
                        <a:defRPr/>
                      </a:pPr>
                      <a:endParaRPr lang="es-MX" sz="1400" b="0" u="none" kern="1200" baseline="0" dirty="0">
                        <a:solidFill>
                          <a:schemeClr val="tx1"/>
                        </a:solidFill>
                        <a:latin typeface="Arial" pitchFamily="34" charset="0"/>
                        <a:ea typeface="Verdana" panose="020B0604030504040204" pitchFamily="34" charset="0"/>
                        <a:cs typeface="Arial" pitchFamily="34" charset="0"/>
                      </a:endParaRPr>
                    </a:p>
                  </a:txBody>
                  <a:tcPr marL="68580" marR="68580"/>
                </a:tc>
                <a:extLst>
                  <a:ext uri="{0D108BD9-81ED-4DB2-BD59-A6C34878D82A}">
                    <a16:rowId xmlns:a16="http://schemas.microsoft.com/office/drawing/2014/main" xmlns="" val="10001"/>
                  </a:ext>
                </a:extLst>
              </a:tr>
            </a:tbl>
          </a:graphicData>
        </a:graphic>
      </p:graphicFrame>
      <p:sp>
        <p:nvSpPr>
          <p:cNvPr id="7" name="6 Rectángulo"/>
          <p:cNvSpPr/>
          <p:nvPr/>
        </p:nvSpPr>
        <p:spPr>
          <a:xfrm>
            <a:off x="6685019" y="552728"/>
            <a:ext cx="3853940" cy="400110"/>
          </a:xfrm>
          <a:prstGeom prst="rect">
            <a:avLst/>
          </a:prstGeom>
          <a:noFill/>
        </p:spPr>
        <p:txBody>
          <a:bodyPr wrap="none" lIns="91440" tIns="45720" rIns="91440" bIns="45720">
            <a:spAutoFit/>
          </a:bodyPr>
          <a:lstStyle/>
          <a:p>
            <a:pPr algn="ctr"/>
            <a:r>
              <a:rPr lang="es-MX" sz="2000" b="1" dirty="0">
                <a:solidFill>
                  <a:schemeClr val="accent1">
                    <a:lumMod val="50000"/>
                  </a:schemeClr>
                </a:solidFill>
                <a:latin typeface="Verdana" pitchFamily="34" charset="0"/>
                <a:ea typeface="Verdana" pitchFamily="34" charset="0"/>
                <a:cs typeface="Verdana" pitchFamily="34" charset="0"/>
              </a:rPr>
              <a:t>MEDIDAS DE SEGURIDAD</a:t>
            </a:r>
          </a:p>
        </p:txBody>
      </p:sp>
      <p:pic>
        <p:nvPicPr>
          <p:cNvPr id="8" name="Imagen 7"/>
          <p:cNvPicPr/>
          <p:nvPr/>
        </p:nvPicPr>
        <p:blipFill>
          <a:blip r:embed="rId2" cstate="print">
            <a:extLst>
              <a:ext uri="{28A0092B-C50C-407E-A947-70E740481C1C}">
                <a14:useLocalDpi xmlns:a14="http://schemas.microsoft.com/office/drawing/2010/main" val="0"/>
              </a:ext>
            </a:extLst>
          </a:blip>
          <a:stretch>
            <a:fillRect/>
          </a:stretch>
        </p:blipFill>
        <p:spPr bwMode="auto">
          <a:xfrm>
            <a:off x="801303" y="190648"/>
            <a:ext cx="1044575" cy="1044575"/>
          </a:xfrm>
          <a:prstGeom prst="rect">
            <a:avLst/>
          </a:prstGeom>
          <a:noFill/>
          <a:ln>
            <a:noFill/>
          </a:ln>
        </p:spPr>
      </p:pic>
    </p:spTree>
    <p:extLst>
      <p:ext uri="{BB962C8B-B14F-4D97-AF65-F5344CB8AC3E}">
        <p14:creationId xmlns:p14="http://schemas.microsoft.com/office/powerpoint/2010/main" val="28432784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4 CuadroTexto"/>
          <p:cNvSpPr txBox="1"/>
          <p:nvPr/>
        </p:nvSpPr>
        <p:spPr>
          <a:xfrm>
            <a:off x="1839869" y="1257969"/>
            <a:ext cx="8353044" cy="738664"/>
          </a:xfrm>
          <a:prstGeom prst="rect">
            <a:avLst/>
          </a:prstGeom>
          <a:noFill/>
          <a:ln>
            <a:solidFill>
              <a:srgbClr val="810315"/>
            </a:solidFill>
          </a:ln>
        </p:spPr>
        <p:txBody>
          <a:bodyPr wrap="square" rtlCol="0">
            <a:spAutoFit/>
          </a:bodyPr>
          <a:lstStyle>
            <a:defPPr>
              <a:defRPr lang="en-US"/>
            </a:defPPr>
            <a:lvl1pPr algn="just">
              <a:defRPr sz="1400" b="1">
                <a:solidFill>
                  <a:schemeClr val="bg1">
                    <a:lumMod val="50000"/>
                  </a:schemeClr>
                </a:solidFill>
                <a:latin typeface="Bw Glenn Sans Bold" panose="00000800000000000000" pitchFamily="50" charset="0"/>
                <a:ea typeface="Verdana" panose="020B0604030504040204" pitchFamily="34" charset="0"/>
                <a:cs typeface="Arial" pitchFamily="34" charset="0"/>
              </a:defRPr>
            </a:lvl1pPr>
          </a:lstStyle>
          <a:p>
            <a:r>
              <a:rPr lang="es-MX" dirty="0">
                <a:solidFill>
                  <a:schemeClr val="bg2">
                    <a:lumMod val="50000"/>
                  </a:schemeClr>
                </a:solidFill>
                <a:latin typeface="Arial" pitchFamily="34" charset="0"/>
              </a:rPr>
              <a:t>Medida V. Fortalecer la emisión, seguimiento, evaluación de riesgo y registro de medidas de prevención y órdenes de protección involucrando a los cuerpos de policía de proximidad, </a:t>
            </a:r>
            <a:r>
              <a:rPr lang="es-MX" dirty="0">
                <a:latin typeface="Arial" pitchFamily="34" charset="0"/>
              </a:rPr>
              <a:t>fiscalía centro de justicia y poder judicial,</a:t>
            </a:r>
            <a:r>
              <a:rPr lang="es-MX" dirty="0">
                <a:solidFill>
                  <a:srgbClr val="FF0000"/>
                </a:solidFill>
                <a:latin typeface="Arial" pitchFamily="34" charset="0"/>
              </a:rPr>
              <a:t> </a:t>
            </a:r>
            <a:r>
              <a:rPr lang="es-MX" dirty="0">
                <a:solidFill>
                  <a:schemeClr val="bg2">
                    <a:lumMod val="50000"/>
                  </a:schemeClr>
                </a:solidFill>
                <a:latin typeface="Arial" pitchFamily="34" charset="0"/>
              </a:rPr>
              <a:t>a partir de la coordinación institucional.</a:t>
            </a:r>
          </a:p>
        </p:txBody>
      </p:sp>
      <p:graphicFrame>
        <p:nvGraphicFramePr>
          <p:cNvPr id="9" name="8 Tabla"/>
          <p:cNvGraphicFramePr>
            <a:graphicFrameLocks noGrp="1"/>
          </p:cNvGraphicFramePr>
          <p:nvPr>
            <p:extLst>
              <p:ext uri="{D42A27DB-BD31-4B8C-83A1-F6EECF244321}">
                <p14:modId xmlns:p14="http://schemas.microsoft.com/office/powerpoint/2010/main" val="3023780094"/>
              </p:ext>
            </p:extLst>
          </p:nvPr>
        </p:nvGraphicFramePr>
        <p:xfrm>
          <a:off x="1839870" y="2271234"/>
          <a:ext cx="8383577" cy="2269197"/>
        </p:xfrm>
        <a:graphic>
          <a:graphicData uri="http://schemas.openxmlformats.org/drawingml/2006/table">
            <a:tbl>
              <a:tblPr firstRow="1" bandRow="1">
                <a:tableStyleId>{073A0DAA-6AF3-43AB-8588-CEC1D06C72B9}</a:tableStyleId>
              </a:tblPr>
              <a:tblGrid>
                <a:gridCol w="758778">
                  <a:extLst>
                    <a:ext uri="{9D8B030D-6E8A-4147-A177-3AD203B41FA5}">
                      <a16:colId xmlns:a16="http://schemas.microsoft.com/office/drawing/2014/main" xmlns="" val="20001"/>
                    </a:ext>
                  </a:extLst>
                </a:gridCol>
                <a:gridCol w="2743200">
                  <a:extLst>
                    <a:ext uri="{9D8B030D-6E8A-4147-A177-3AD203B41FA5}">
                      <a16:colId xmlns:a16="http://schemas.microsoft.com/office/drawing/2014/main" xmlns="" val="20000"/>
                    </a:ext>
                  </a:extLst>
                </a:gridCol>
                <a:gridCol w="4881599">
                  <a:extLst>
                    <a:ext uri="{9D8B030D-6E8A-4147-A177-3AD203B41FA5}">
                      <a16:colId xmlns:a16="http://schemas.microsoft.com/office/drawing/2014/main" xmlns="" val="20002"/>
                    </a:ext>
                  </a:extLst>
                </a:gridCol>
              </a:tblGrid>
              <a:tr h="470877">
                <a:tc>
                  <a:txBody>
                    <a:bodyPr/>
                    <a:lstStyle/>
                    <a:p>
                      <a:pPr algn="ctr"/>
                      <a:r>
                        <a:rPr lang="es-MX" sz="1400" dirty="0">
                          <a:solidFill>
                            <a:schemeClr val="bg1"/>
                          </a:solidFill>
                          <a:latin typeface="Arial" pitchFamily="34" charset="0"/>
                          <a:cs typeface="Arial" pitchFamily="34" charset="0"/>
                        </a:rPr>
                        <a:t>RESP.</a:t>
                      </a:r>
                    </a:p>
                  </a:txBody>
                  <a:tcPr marL="68580" marR="68580" anchor="ctr">
                    <a:solidFill>
                      <a:schemeClr val="accent1">
                        <a:lumMod val="50000"/>
                      </a:schemeClr>
                    </a:solidFill>
                  </a:tcPr>
                </a:tc>
                <a:tc>
                  <a:txBody>
                    <a:bodyPr/>
                    <a:lstStyle/>
                    <a:p>
                      <a:pPr algn="ctr"/>
                      <a:r>
                        <a:rPr lang="es-MX" sz="1400" dirty="0">
                          <a:solidFill>
                            <a:schemeClr val="bg1"/>
                          </a:solidFill>
                          <a:latin typeface="Arial" pitchFamily="34" charset="0"/>
                          <a:cs typeface="Arial" pitchFamily="34" charset="0"/>
                        </a:rPr>
                        <a:t>ACCIÓN</a:t>
                      </a:r>
                      <a:r>
                        <a:rPr lang="es-MX" sz="1400" baseline="0" dirty="0">
                          <a:solidFill>
                            <a:schemeClr val="bg1"/>
                          </a:solidFill>
                          <a:latin typeface="Arial" pitchFamily="34" charset="0"/>
                          <a:cs typeface="Arial" pitchFamily="34" charset="0"/>
                        </a:rPr>
                        <a:t> ESPECÍFICA</a:t>
                      </a:r>
                      <a:endParaRPr lang="es-MX" sz="1400" dirty="0">
                        <a:solidFill>
                          <a:schemeClr val="bg1"/>
                        </a:solidFill>
                        <a:latin typeface="Arial" pitchFamily="34" charset="0"/>
                        <a:cs typeface="Arial" pitchFamily="34" charset="0"/>
                      </a:endParaRPr>
                    </a:p>
                  </a:txBody>
                  <a:tcPr marL="68580" marR="68580" anchor="ctr">
                    <a:solidFill>
                      <a:schemeClr val="accent1">
                        <a:lumMod val="5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1400" dirty="0">
                          <a:solidFill>
                            <a:schemeClr val="bg1"/>
                          </a:solidFill>
                          <a:latin typeface="Arial" pitchFamily="34" charset="0"/>
                          <a:cs typeface="Arial" pitchFamily="34" charset="0"/>
                        </a:rPr>
                        <a:t>DESCRIPCIÓN</a:t>
                      </a:r>
                      <a:r>
                        <a:rPr lang="es-MX" sz="1400" baseline="0" dirty="0">
                          <a:solidFill>
                            <a:schemeClr val="bg1"/>
                          </a:solidFill>
                          <a:latin typeface="Arial" pitchFamily="34" charset="0"/>
                          <a:cs typeface="Arial" pitchFamily="34" charset="0"/>
                        </a:rPr>
                        <a:t> DEL AVANCE (concluido)</a:t>
                      </a:r>
                      <a:endParaRPr lang="es-MX" sz="1400" dirty="0">
                        <a:solidFill>
                          <a:schemeClr val="bg1"/>
                        </a:solidFill>
                        <a:latin typeface="Arial" pitchFamily="34" charset="0"/>
                        <a:cs typeface="Arial" pitchFamily="34" charset="0"/>
                      </a:endParaRPr>
                    </a:p>
                  </a:txBody>
                  <a:tcPr marL="68580" marR="68580" anchor="ctr">
                    <a:solidFill>
                      <a:schemeClr val="accent1">
                        <a:lumMod val="50000"/>
                      </a:schemeClr>
                    </a:solidFill>
                  </a:tcPr>
                </a:tc>
                <a:extLst>
                  <a:ext uri="{0D108BD9-81ED-4DB2-BD59-A6C34878D82A}">
                    <a16:rowId xmlns:a16="http://schemas.microsoft.com/office/drawing/2014/main" xmlns="" val="10000"/>
                  </a:ext>
                </a:extLst>
              </a:tr>
              <a:tr h="470877">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s-MX" sz="1400" b="1" kern="1200" dirty="0">
                          <a:solidFill>
                            <a:schemeClr val="tx1"/>
                          </a:solidFill>
                          <a:latin typeface="Arial" pitchFamily="34" charset="0"/>
                          <a:ea typeface="Verdana" panose="020B0604030504040204" pitchFamily="34" charset="0"/>
                          <a:cs typeface="Arial" pitchFamily="34" charset="0"/>
                        </a:rPr>
                        <a:t>FGE</a:t>
                      </a:r>
                    </a:p>
                  </a:txBody>
                  <a:tcPr marL="68580" marR="68580" vert="vert270" anchor="ctr"/>
                </a:tc>
                <a:tc>
                  <a:txBody>
                    <a:bodyPr/>
                    <a:lstStyle/>
                    <a:p>
                      <a:pPr marL="0" algn="just" defTabSz="457200" rtl="0" eaLnBrk="1" latinLnBrk="0" hangingPunct="1"/>
                      <a:r>
                        <a:rPr lang="es-MX" sz="1400" b="1" kern="1200" dirty="0">
                          <a:solidFill>
                            <a:schemeClr val="tx1"/>
                          </a:solidFill>
                          <a:latin typeface="Arial" pitchFamily="34" charset="0"/>
                          <a:ea typeface="Verdana" panose="020B0604030504040204" pitchFamily="34" charset="0"/>
                          <a:cs typeface="Arial" pitchFamily="34" charset="0"/>
                        </a:rPr>
                        <a:t>Realizar reuniones de trabajo con la Secretaría de Seguridad Pública para coordinar las tareas de emisión, seguimiento, evaluación de riesgo de órdenes de protección en los 50 municipios con DAVG.</a:t>
                      </a:r>
                    </a:p>
                  </a:txBody>
                  <a:tcPr marL="68580" marR="68580"/>
                </a:tc>
                <a:tc>
                  <a:txBody>
                    <a:bodyPr/>
                    <a:lstStyle/>
                    <a:p>
                      <a:pPr marL="0" marR="0" indent="0" algn="just" defTabSz="457200" rtl="0" eaLnBrk="1" fontAlgn="auto" latinLnBrk="0" hangingPunct="1">
                        <a:lnSpc>
                          <a:spcPct val="100000"/>
                        </a:lnSpc>
                        <a:spcBef>
                          <a:spcPts val="0"/>
                        </a:spcBef>
                        <a:spcAft>
                          <a:spcPts val="0"/>
                        </a:spcAft>
                        <a:buClrTx/>
                        <a:buSzTx/>
                        <a:buFontTx/>
                        <a:buNone/>
                        <a:tabLst/>
                        <a:defRPr/>
                      </a:pPr>
                      <a:r>
                        <a:rPr lang="es-MX" sz="1400" b="0" u="none" kern="1200" baseline="0" dirty="0">
                          <a:solidFill>
                            <a:schemeClr val="tx1"/>
                          </a:solidFill>
                          <a:latin typeface="Arial" pitchFamily="34" charset="0"/>
                          <a:ea typeface="Verdana" panose="020B0604030504040204" pitchFamily="34" charset="0"/>
                          <a:cs typeface="Arial" pitchFamily="34" charset="0"/>
                        </a:rPr>
                        <a:t>La Fiscalía General del Estado tiene un registro del </a:t>
                      </a:r>
                      <a:r>
                        <a:rPr lang="es-MX" sz="1400" b="0" u="none" kern="1200" baseline="0" dirty="0" smtClean="0">
                          <a:solidFill>
                            <a:schemeClr val="tx1"/>
                          </a:solidFill>
                          <a:latin typeface="Arial" pitchFamily="34" charset="0"/>
                          <a:ea typeface="Verdana" panose="020B0604030504040204" pitchFamily="34" charset="0"/>
                          <a:cs typeface="Arial" pitchFamily="34" charset="0"/>
                        </a:rPr>
                        <a:t>8 </a:t>
                      </a:r>
                      <a:r>
                        <a:rPr lang="es-MX" sz="1400" b="0" u="none" kern="1200" baseline="0" dirty="0">
                          <a:solidFill>
                            <a:schemeClr val="tx1"/>
                          </a:solidFill>
                          <a:latin typeface="Arial" pitchFamily="34" charset="0"/>
                          <a:ea typeface="Verdana" panose="020B0604030504040204" pitchFamily="34" charset="0"/>
                          <a:cs typeface="Arial" pitchFamily="34" charset="0"/>
                        </a:rPr>
                        <a:t>de </a:t>
                      </a:r>
                      <a:r>
                        <a:rPr lang="es-MX" sz="1400" b="0" u="none" kern="1200" baseline="0" dirty="0" smtClean="0">
                          <a:solidFill>
                            <a:schemeClr val="tx1"/>
                          </a:solidFill>
                          <a:latin typeface="Arial" pitchFamily="34" charset="0"/>
                          <a:ea typeface="Verdana" panose="020B0604030504040204" pitchFamily="34" charset="0"/>
                          <a:cs typeface="Arial" pitchFamily="34" charset="0"/>
                        </a:rPr>
                        <a:t>abril </a:t>
                      </a:r>
                      <a:r>
                        <a:rPr lang="es-MX" sz="1400" b="0" u="none" kern="1200" baseline="0" dirty="0">
                          <a:solidFill>
                            <a:schemeClr val="tx1"/>
                          </a:solidFill>
                          <a:latin typeface="Arial" pitchFamily="34" charset="0"/>
                          <a:ea typeface="Verdana" panose="020B0604030504040204" pitchFamily="34" charset="0"/>
                          <a:cs typeface="Arial" pitchFamily="34" charset="0"/>
                        </a:rPr>
                        <a:t>al </a:t>
                      </a:r>
                      <a:r>
                        <a:rPr lang="es-MX" sz="1400" b="0" u="none" kern="1200" baseline="0" dirty="0" smtClean="0">
                          <a:solidFill>
                            <a:schemeClr val="tx1"/>
                          </a:solidFill>
                          <a:latin typeface="Arial" pitchFamily="34" charset="0"/>
                          <a:ea typeface="Verdana" panose="020B0604030504040204" pitchFamily="34" charset="0"/>
                          <a:cs typeface="Arial" pitchFamily="34" charset="0"/>
                        </a:rPr>
                        <a:t>8 </a:t>
                      </a:r>
                      <a:r>
                        <a:rPr lang="es-MX" sz="1400" b="0" u="none" kern="1200" baseline="0" dirty="0">
                          <a:solidFill>
                            <a:schemeClr val="tx1"/>
                          </a:solidFill>
                          <a:latin typeface="Arial" pitchFamily="34" charset="0"/>
                          <a:ea typeface="Verdana" panose="020B0604030504040204" pitchFamily="34" charset="0"/>
                          <a:cs typeface="Arial" pitchFamily="34" charset="0"/>
                        </a:rPr>
                        <a:t>de </a:t>
                      </a:r>
                      <a:r>
                        <a:rPr lang="es-MX" sz="1400" b="0" u="none" kern="1200" baseline="0" dirty="0" smtClean="0">
                          <a:solidFill>
                            <a:schemeClr val="tx1"/>
                          </a:solidFill>
                          <a:latin typeface="Arial" pitchFamily="34" charset="0"/>
                          <a:ea typeface="Verdana" panose="020B0604030504040204" pitchFamily="34" charset="0"/>
                          <a:cs typeface="Arial" pitchFamily="34" charset="0"/>
                        </a:rPr>
                        <a:t>octubre </a:t>
                      </a:r>
                      <a:r>
                        <a:rPr lang="es-MX" sz="1400" b="0" u="none" kern="1200" baseline="0" dirty="0">
                          <a:solidFill>
                            <a:schemeClr val="tx1"/>
                          </a:solidFill>
                          <a:latin typeface="Arial" pitchFamily="34" charset="0"/>
                          <a:ea typeface="Verdana" panose="020B0604030504040204" pitchFamily="34" charset="0"/>
                          <a:cs typeface="Arial" pitchFamily="34" charset="0"/>
                        </a:rPr>
                        <a:t>de 2019 </a:t>
                      </a:r>
                      <a:r>
                        <a:rPr lang="es-MX" sz="1400" b="0" u="none" kern="1200" baseline="0" dirty="0" smtClean="0">
                          <a:solidFill>
                            <a:schemeClr val="tx1"/>
                          </a:solidFill>
                          <a:latin typeface="Arial" pitchFamily="34" charset="0"/>
                          <a:ea typeface="Verdana" panose="020B0604030504040204" pitchFamily="34" charset="0"/>
                          <a:cs typeface="Arial" pitchFamily="34" charset="0"/>
                        </a:rPr>
                        <a:t>de 4285 </a:t>
                      </a:r>
                      <a:r>
                        <a:rPr lang="es-MX" sz="1400" b="0" u="none" kern="1200" baseline="0" dirty="0" smtClean="0">
                          <a:solidFill>
                            <a:schemeClr val="tx1"/>
                          </a:solidFill>
                          <a:latin typeface="Arial" pitchFamily="34" charset="0"/>
                          <a:ea typeface="Verdana" panose="020B0604030504040204" pitchFamily="34" charset="0"/>
                          <a:cs typeface="Arial" pitchFamily="34" charset="0"/>
                        </a:rPr>
                        <a:t>órdenes </a:t>
                      </a:r>
                      <a:r>
                        <a:rPr lang="es-MX" sz="1400" b="0" u="none" kern="1200" baseline="0" dirty="0">
                          <a:solidFill>
                            <a:schemeClr val="tx1"/>
                          </a:solidFill>
                          <a:latin typeface="Arial" pitchFamily="34" charset="0"/>
                          <a:ea typeface="Verdana" panose="020B0604030504040204" pitchFamily="34" charset="0"/>
                          <a:cs typeface="Arial" pitchFamily="34" charset="0"/>
                        </a:rPr>
                        <a:t>de protección </a:t>
                      </a:r>
                      <a:r>
                        <a:rPr lang="es-MX" sz="1400" b="0" u="none" kern="1200" baseline="0" dirty="0" smtClean="0">
                          <a:solidFill>
                            <a:schemeClr val="tx1"/>
                          </a:solidFill>
                          <a:latin typeface="Arial" pitchFamily="34" charset="0"/>
                          <a:ea typeface="Verdana" panose="020B0604030504040204" pitchFamily="34" charset="0"/>
                          <a:cs typeface="Arial" pitchFamily="34" charset="0"/>
                        </a:rPr>
                        <a:t>emitidas y </a:t>
                      </a:r>
                      <a:r>
                        <a:rPr lang="es-MX" sz="1400" b="0" u="none" kern="1200" baseline="0" dirty="0" smtClean="0">
                          <a:solidFill>
                            <a:schemeClr val="tx1"/>
                          </a:solidFill>
                          <a:latin typeface="Arial" pitchFamily="34" charset="0"/>
                          <a:ea typeface="Verdana" panose="020B0604030504040204" pitchFamily="34" charset="0"/>
                          <a:cs typeface="Arial" pitchFamily="34" charset="0"/>
                        </a:rPr>
                        <a:t>1026 </a:t>
                      </a:r>
                      <a:r>
                        <a:rPr lang="es-MX" sz="1400" b="0" u="none" kern="1200" baseline="0" dirty="0" smtClean="0">
                          <a:solidFill>
                            <a:schemeClr val="tx1"/>
                          </a:solidFill>
                          <a:latin typeface="Arial" pitchFamily="34" charset="0"/>
                          <a:ea typeface="Verdana" panose="020B0604030504040204" pitchFamily="34" charset="0"/>
                          <a:cs typeface="Arial" pitchFamily="34" charset="0"/>
                        </a:rPr>
                        <a:t>vigentes, por </a:t>
                      </a:r>
                      <a:r>
                        <a:rPr lang="es-MX" sz="1400" b="0" u="none" kern="1200" baseline="0" dirty="0">
                          <a:solidFill>
                            <a:schemeClr val="tx1"/>
                          </a:solidFill>
                          <a:latin typeface="Arial" pitchFamily="34" charset="0"/>
                          <a:ea typeface="Verdana" panose="020B0604030504040204" pitchFamily="34" charset="0"/>
                          <a:cs typeface="Arial" pitchFamily="34" charset="0"/>
                        </a:rPr>
                        <a:t>parte de las Unidades </a:t>
                      </a:r>
                      <a:r>
                        <a:rPr lang="es-MX" sz="1400" b="0" u="none" kern="1200" baseline="0" dirty="0" smtClean="0">
                          <a:solidFill>
                            <a:schemeClr val="tx1"/>
                          </a:solidFill>
                          <a:latin typeface="Arial" pitchFamily="34" charset="0"/>
                          <a:ea typeface="Verdana" panose="020B0604030504040204" pitchFamily="34" charset="0"/>
                          <a:cs typeface="Arial" pitchFamily="34" charset="0"/>
                        </a:rPr>
                        <a:t>de </a:t>
                      </a:r>
                      <a:r>
                        <a:rPr lang="es-MX" sz="1400" b="0" u="none" kern="1200" baseline="0" dirty="0">
                          <a:solidFill>
                            <a:schemeClr val="tx1"/>
                          </a:solidFill>
                          <a:latin typeface="Arial" pitchFamily="34" charset="0"/>
                          <a:ea typeface="Verdana" panose="020B0604030504040204" pitchFamily="34" charset="0"/>
                          <a:cs typeface="Arial" pitchFamily="34" charset="0"/>
                        </a:rPr>
                        <a:t>Investigación Especializada en Delitos Sexuales y la de Violencia Familiar y Delitos de Género</a:t>
                      </a:r>
                      <a:r>
                        <a:rPr lang="es-MX" sz="1400" b="0" u="none" kern="1200" baseline="0" dirty="0" smtClean="0">
                          <a:solidFill>
                            <a:schemeClr val="tx1"/>
                          </a:solidFill>
                          <a:latin typeface="Arial" pitchFamily="34" charset="0"/>
                          <a:ea typeface="Verdana" panose="020B0604030504040204" pitchFamily="34" charset="0"/>
                          <a:cs typeface="Arial" pitchFamily="34" charset="0"/>
                        </a:rPr>
                        <a:t>, así como los Centros de Justicia para las </a:t>
                      </a:r>
                      <a:r>
                        <a:rPr lang="es-MX" sz="1400" b="0" u="none" kern="1200" baseline="0" dirty="0" err="1" smtClean="0">
                          <a:solidFill>
                            <a:schemeClr val="tx1"/>
                          </a:solidFill>
                          <a:latin typeface="Arial" pitchFamily="34" charset="0"/>
                          <a:ea typeface="Verdana" panose="020B0604030504040204" pitchFamily="34" charset="0"/>
                          <a:cs typeface="Arial" pitchFamily="34" charset="0"/>
                        </a:rPr>
                        <a:t>MujereS</a:t>
                      </a:r>
                      <a:r>
                        <a:rPr lang="es-MX" sz="1400" b="0" u="none" kern="1200" baseline="0" smtClean="0">
                          <a:solidFill>
                            <a:schemeClr val="tx1"/>
                          </a:solidFill>
                          <a:latin typeface="Arial" pitchFamily="34" charset="0"/>
                          <a:ea typeface="Verdana" panose="020B0604030504040204" pitchFamily="34" charset="0"/>
                          <a:cs typeface="Arial" pitchFamily="34" charset="0"/>
                        </a:rPr>
                        <a:t>.</a:t>
                      </a:r>
                      <a:endParaRPr lang="es-MX" sz="1400" b="0" u="none" kern="1200" baseline="0" dirty="0">
                        <a:solidFill>
                          <a:schemeClr val="tx1"/>
                        </a:solidFill>
                        <a:latin typeface="Arial" pitchFamily="34" charset="0"/>
                        <a:ea typeface="Verdana" panose="020B0604030504040204" pitchFamily="34" charset="0"/>
                        <a:cs typeface="Arial" pitchFamily="34" charset="0"/>
                      </a:endParaRPr>
                    </a:p>
                  </a:txBody>
                  <a:tcPr marL="68580" marR="68580"/>
                </a:tc>
                <a:extLst>
                  <a:ext uri="{0D108BD9-81ED-4DB2-BD59-A6C34878D82A}">
                    <a16:rowId xmlns:a16="http://schemas.microsoft.com/office/drawing/2014/main" xmlns="" val="10001"/>
                  </a:ext>
                </a:extLst>
              </a:tr>
            </a:tbl>
          </a:graphicData>
        </a:graphic>
      </p:graphicFrame>
      <p:sp>
        <p:nvSpPr>
          <p:cNvPr id="7" name="6 Rectángulo"/>
          <p:cNvSpPr/>
          <p:nvPr/>
        </p:nvSpPr>
        <p:spPr>
          <a:xfrm>
            <a:off x="6685019" y="552728"/>
            <a:ext cx="3853940" cy="400110"/>
          </a:xfrm>
          <a:prstGeom prst="rect">
            <a:avLst/>
          </a:prstGeom>
          <a:noFill/>
        </p:spPr>
        <p:txBody>
          <a:bodyPr wrap="none" lIns="91440" tIns="45720" rIns="91440" bIns="45720">
            <a:spAutoFit/>
          </a:bodyPr>
          <a:lstStyle/>
          <a:p>
            <a:pPr algn="ctr"/>
            <a:r>
              <a:rPr lang="es-MX" sz="2000" b="1" dirty="0">
                <a:solidFill>
                  <a:schemeClr val="accent1">
                    <a:lumMod val="50000"/>
                  </a:schemeClr>
                </a:solidFill>
                <a:latin typeface="Verdana" pitchFamily="34" charset="0"/>
                <a:ea typeface="Verdana" pitchFamily="34" charset="0"/>
                <a:cs typeface="Verdana" pitchFamily="34" charset="0"/>
              </a:rPr>
              <a:t>MEDIDAS DE SEGURIDAD</a:t>
            </a:r>
          </a:p>
        </p:txBody>
      </p:sp>
      <p:pic>
        <p:nvPicPr>
          <p:cNvPr id="8" name="Imagen 7"/>
          <p:cNvPicPr/>
          <p:nvPr/>
        </p:nvPicPr>
        <p:blipFill>
          <a:blip r:embed="rId2" cstate="print">
            <a:extLst>
              <a:ext uri="{28A0092B-C50C-407E-A947-70E740481C1C}">
                <a14:useLocalDpi xmlns:a14="http://schemas.microsoft.com/office/drawing/2010/main" val="0"/>
              </a:ext>
            </a:extLst>
          </a:blip>
          <a:stretch>
            <a:fillRect/>
          </a:stretch>
        </p:blipFill>
        <p:spPr bwMode="auto">
          <a:xfrm>
            <a:off x="801303" y="190648"/>
            <a:ext cx="1044575" cy="1044575"/>
          </a:xfrm>
          <a:prstGeom prst="rect">
            <a:avLst/>
          </a:prstGeom>
          <a:noFill/>
          <a:ln>
            <a:noFill/>
          </a:ln>
        </p:spPr>
      </p:pic>
    </p:spTree>
    <p:extLst>
      <p:ext uri="{BB962C8B-B14F-4D97-AF65-F5344CB8AC3E}">
        <p14:creationId xmlns:p14="http://schemas.microsoft.com/office/powerpoint/2010/main" val="255194710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TotalTime>
  <Words>396</Words>
  <Application>Microsoft Office PowerPoint</Application>
  <PresentationFormat>Panorámica</PresentationFormat>
  <Paragraphs>16</Paragraphs>
  <Slides>2</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vt:i4>
      </vt:variant>
    </vt:vector>
  </HeadingPairs>
  <TitlesOfParts>
    <vt:vector size="7" baseType="lpstr">
      <vt:lpstr>Arial</vt:lpstr>
      <vt:lpstr>Calibri</vt:lpstr>
      <vt:lpstr>Calibri Light</vt:lpstr>
      <vt:lpstr>Verdana</vt:lpstr>
      <vt:lpstr>Tema de Office</vt:lpstr>
      <vt:lpstr>Presentación de PowerPoint</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Adriana Griselda Lima Coeto</dc:creator>
  <cp:lastModifiedBy>Adriana Griselda Lima Coeto</cp:lastModifiedBy>
  <cp:revision>6</cp:revision>
  <dcterms:created xsi:type="dcterms:W3CDTF">2019-10-09T17:26:24Z</dcterms:created>
  <dcterms:modified xsi:type="dcterms:W3CDTF">2019-10-10T03:21:25Z</dcterms:modified>
</cp:coreProperties>
</file>