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71" d="100"/>
          <a:sy n="71" d="100"/>
        </p:scale>
        <p:origin x="80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027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80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773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209061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161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71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1700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0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7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770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818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914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E9833-986E-425E-836B-DA0B3EE03728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63E7A-C5FA-4F34-9191-1276ED3CAC1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567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638800" y="1773967"/>
            <a:ext cx="5673634" cy="37856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/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 </a:t>
            </a:r>
            <a:endParaRPr lang="es-MX" sz="1600" dirty="0">
              <a:solidFill>
                <a:srgbClr val="002060"/>
              </a:solidFill>
              <a:latin typeface="+mj-lt"/>
            </a:endParaRPr>
          </a:p>
          <a:p>
            <a:pPr algn="just"/>
            <a:endParaRPr lang="es-MX" sz="1600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es-MX" sz="16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La </a:t>
            </a:r>
            <a:r>
              <a:rPr lang="es-MX" sz="1600" dirty="0">
                <a:solidFill>
                  <a:srgbClr val="002060"/>
                </a:solidFill>
                <a:latin typeface="+mj-lt"/>
              </a:rPr>
              <a:t>Dirección General de Comunicación Estratégica y Vinculación Social de la FGE</a:t>
            </a:r>
            <a:r>
              <a:rPr lang="es-MX" sz="16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s-MX" sz="1600" b="1" dirty="0" smtClean="0">
                <a:solidFill>
                  <a:srgbClr val="002060"/>
                </a:solidFill>
                <a:latin typeface="+mj-lt"/>
              </a:rPr>
              <a:t>ha diseñando material didáctico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s-MX" sz="1600" dirty="0">
                <a:solidFill>
                  <a:srgbClr val="002060"/>
                </a:solidFill>
                <a:latin typeface="+mj-lt"/>
              </a:rPr>
              <a:t>a fin de que sea difundido 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hacia </a:t>
            </a:r>
            <a:r>
              <a:rPr lang="es-MX" sz="1600" dirty="0">
                <a:solidFill>
                  <a:srgbClr val="002060"/>
                </a:solidFill>
                <a:latin typeface="+mj-lt"/>
              </a:rPr>
              <a:t>el 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personal y usuarios de los servicios de procuración de justicia. </a:t>
            </a:r>
          </a:p>
          <a:p>
            <a:pPr algn="just"/>
            <a:endParaRPr lang="es-MX" sz="1600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es-MX" sz="1600" dirty="0">
              <a:solidFill>
                <a:srgbClr val="002060"/>
              </a:solidFill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En este material, se 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retomó 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el </a:t>
            </a:r>
            <a:r>
              <a:rPr lang="es-MX" sz="1600" b="1" dirty="0" err="1" smtClean="0">
                <a:solidFill>
                  <a:srgbClr val="002060"/>
                </a:solidFill>
                <a:latin typeface="+mj-lt"/>
              </a:rPr>
              <a:t>violentómetro</a:t>
            </a:r>
            <a:r>
              <a:rPr lang="es-MX" sz="1600" b="1" dirty="0" smtClean="0">
                <a:solidFill>
                  <a:srgbClr val="002060"/>
                </a:solidFill>
                <a:latin typeface="+mj-lt"/>
              </a:rPr>
              <a:t> diseñado por el Instituto Politécnico Nacional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al ser una </a:t>
            </a:r>
            <a:r>
              <a:rPr lang="es-MX" sz="1600" dirty="0">
                <a:solidFill>
                  <a:srgbClr val="002060"/>
                </a:solidFill>
                <a:latin typeface="+mj-lt"/>
              </a:rPr>
              <a:t>herramienta útil que permite estar alerta, capacitado/a y atento/a para detectar y atender este tipo de prácticas y </a:t>
            </a:r>
            <a:r>
              <a:rPr lang="es-MX" sz="1600" dirty="0" smtClean="0">
                <a:solidFill>
                  <a:srgbClr val="002060"/>
                </a:solidFill>
                <a:latin typeface="+mj-lt"/>
              </a:rPr>
              <a:t>se considera, no solamente de </a:t>
            </a:r>
            <a:r>
              <a:rPr lang="es-MX" sz="1600" dirty="0">
                <a:solidFill>
                  <a:srgbClr val="002060"/>
                </a:solidFill>
                <a:latin typeface="+mj-lt"/>
              </a:rPr>
              <a:t>gran beneficio para las instituciones educativas, sino también para los ámbitos familiar y laboral. </a:t>
            </a:r>
          </a:p>
        </p:txBody>
      </p:sp>
      <p:sp>
        <p:nvSpPr>
          <p:cNvPr id="77" name="Shape 77"/>
          <p:cNvSpPr/>
          <p:nvPr/>
        </p:nvSpPr>
        <p:spPr>
          <a:xfrm>
            <a:off x="1989696" y="3020464"/>
            <a:ext cx="2217711" cy="523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 hangingPunct="0">
              <a:defRPr b="1">
                <a:solidFill>
                  <a:srgbClr val="FFFFFF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rPr sz="1400" b="1" kern="0" dirty="0">
                <a:solidFill>
                  <a:srgbClr val="FFFFFF"/>
                </a:solidFill>
                <a:latin typeface="Arial"/>
                <a:ea typeface="+mj-ea"/>
                <a:cs typeface="Arial"/>
                <a:sym typeface="Arial"/>
              </a:rPr>
              <a:t>SANTA </a:t>
            </a:r>
            <a:r>
              <a:rPr sz="1400" b="1" kern="0" dirty="0" smtClean="0">
                <a:solidFill>
                  <a:srgbClr val="FFFFFF"/>
                </a:solidFill>
                <a:latin typeface="Arial"/>
                <a:ea typeface="+mj-ea"/>
                <a:cs typeface="Arial"/>
                <a:sym typeface="Arial"/>
              </a:rPr>
              <a:t>MARÍACOAPAN</a:t>
            </a:r>
            <a:r>
              <a:rPr sz="1400" b="1" kern="0" dirty="0">
                <a:solidFill>
                  <a:srgbClr val="FFFFFF"/>
                </a:solidFill>
                <a:latin typeface="Arial"/>
                <a:ea typeface="+mj-ea"/>
                <a:cs typeface="Arial"/>
                <a:sym typeface="Arial"/>
              </a:rPr>
              <a:t>,</a:t>
            </a:r>
          </a:p>
          <a:p>
            <a:pPr algn="ctr" hangingPunct="0">
              <a:defRPr b="1">
                <a:solidFill>
                  <a:srgbClr val="FFFFFF"/>
                </a:solidFill>
                <a:latin typeface="+mj-lt"/>
                <a:ea typeface="+mj-ea"/>
                <a:cs typeface="+mj-cs"/>
                <a:sym typeface="Arial"/>
              </a:defRPr>
            </a:pPr>
            <a:r>
              <a:rPr sz="1400" b="1" kern="0" dirty="0">
                <a:solidFill>
                  <a:srgbClr val="FFFFFF"/>
                </a:solidFill>
                <a:latin typeface="Arial"/>
                <a:ea typeface="+mj-ea"/>
                <a:cs typeface="Arial"/>
                <a:sym typeface="Arial"/>
              </a:rPr>
              <a:t>TEHUACÁN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368" y="2072199"/>
            <a:ext cx="3338735" cy="4629874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868102" y="1183926"/>
            <a:ext cx="10444332" cy="123110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just" hangingPunct="0"/>
            <a:r>
              <a:rPr lang="es-MX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GARANTIZAR LA APLICACIÓN DEL PROTOCOLO PARA LA EMISIÓN DE ÓRDENES DE PROTECCIÓN DE MUJERES Y NIÑAS VÍCTIMAS DE </a:t>
            </a:r>
            <a:r>
              <a:rPr lang="es-MX" sz="2000" b="1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VIOLENCIA</a:t>
            </a:r>
            <a:endParaRPr lang="es-MX" sz="20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MX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14794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Helvetica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2</cp:revision>
  <dcterms:created xsi:type="dcterms:W3CDTF">2019-07-30T19:40:32Z</dcterms:created>
  <dcterms:modified xsi:type="dcterms:W3CDTF">2019-10-10T01:31:02Z</dcterms:modified>
</cp:coreProperties>
</file>