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277" r:id="rId4"/>
    <p:sldId id="279" r:id="rId5"/>
    <p:sldId id="273" r:id="rId6"/>
    <p:sldId id="262" r:id="rId7"/>
    <p:sldId id="264" r:id="rId8"/>
    <p:sldId id="267" r:id="rId9"/>
    <p:sldId id="274" r:id="rId10"/>
    <p:sldId id="278" r:id="rId11"/>
    <p:sldId id="275" r:id="rId12"/>
    <p:sldId id="280" r:id="rId1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133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38" autoAdjust="0"/>
    <p:restoredTop sz="89763" autoAdjust="0"/>
  </p:normalViewPr>
  <p:slideViewPr>
    <p:cSldViewPr snapToGrid="0">
      <p:cViewPr varScale="1">
        <p:scale>
          <a:sx n="86" d="100"/>
          <a:sy n="86" d="100"/>
        </p:scale>
        <p:origin x="88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9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62F5C-30FB-4AD1-A4C5-9503661DCEF8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0EE05-8F67-47C1-A054-A217F70E7B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4846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F1EC62-4480-4D34-8AA7-23B3C53F66BE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13DC211-8356-4065-AFB1-CF2FDD05E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559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DC211-8356-4065-AFB1-CF2FDD05EFFF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3411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INCLUIR: Impresión de pantalla del lay </a:t>
            </a:r>
            <a:r>
              <a:rPr lang="es-MX" dirty="0" err="1"/>
              <a:t>out</a:t>
            </a:r>
            <a:r>
              <a:rPr lang="es-MX" dirty="0"/>
              <a:t>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DC211-8356-4065-AFB1-CF2FDD05EFFF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28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DC211-8356-4065-AFB1-CF2FDD05EFFF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83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DC211-8356-4065-AFB1-CF2FDD05EFFF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0436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NO INCLUIR ESTA DIAPOSITIVA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DC211-8356-4065-AFB1-CF2FDD05EFFF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443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BCBC939-BE70-415C-9FD7-00B4C4366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E5422D5-0601-4BB3-B0B2-233BBA8CE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39DBDE9-2678-4137-8DBA-9215D3F7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7FE013F-03BB-444B-9437-257DB85CC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170AB13-6937-4E6C-B064-9BC4C1025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B6803687-B244-4D37-B12C-7C49244F15ED}"/>
              </a:ext>
            </a:extLst>
          </p:cNvPr>
          <p:cNvGrpSpPr/>
          <p:nvPr userDrawn="1"/>
        </p:nvGrpSpPr>
        <p:grpSpPr>
          <a:xfrm>
            <a:off x="7252" y="0"/>
            <a:ext cx="12277618" cy="7027523"/>
            <a:chOff x="-20404" y="-92467"/>
            <a:chExt cx="12192000" cy="7027524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xmlns="" id="{25785C43-5091-49DC-8B00-8CE63F596E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duotone>
                <a:prstClr val="black"/>
                <a:srgbClr val="00B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-20404" y="-92467"/>
              <a:ext cx="12192000" cy="7027524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xmlns="" id="{DFAA4468-6CBD-4A1E-97F4-643027A658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duotone>
                <a:prstClr val="black"/>
                <a:srgbClr val="00B050">
                  <a:tint val="45000"/>
                  <a:satMod val="400000"/>
                </a:srgbClr>
              </a:duotone>
            </a:blip>
            <a:srcRect l="66250" b="34160"/>
            <a:stretch/>
          </p:blipFill>
          <p:spPr>
            <a:xfrm>
              <a:off x="7924799" y="2230364"/>
              <a:ext cx="4114801" cy="4515293"/>
            </a:xfrm>
            <a:prstGeom prst="rect">
              <a:avLst/>
            </a:prstGeom>
          </p:spPr>
        </p:pic>
      </p:grp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4B1B56AB-202E-42E9-91D3-3C9E42F4B3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68689" y="4453988"/>
            <a:ext cx="2390775" cy="225742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59B60306-725C-D04F-AE8D-BC615496C6E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696" y="-27384"/>
            <a:ext cx="12444641" cy="70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4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10CC27B-EA50-48B9-89D1-A07696CE1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5EACF80-50B5-4121-92FC-6846EEFB6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6EE9CFB-B26B-4AC9-A3E9-9CCDB633C0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62D3F52-6327-432D-B69D-6FDEF4B2E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3A128C3-B510-4CFA-A865-8BC1462B5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98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C5DBF7B-5472-4E8B-B4CC-7D62669D1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E575ABA-3DA5-4859-8B9B-02887817AC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4F73BE4-061C-41E8-BF56-3E5FC9AD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5CBE989-EED2-43E6-A1D1-0D0F2765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32427B6-D058-442A-AF30-4A310B106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627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BAEC9BE-1B74-4016-91B8-7DCB65FF4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E417325-1109-4F86-B506-701B4071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ADCDA75-FCF6-4935-BF34-90D9B8E4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5619E03-D57D-4E89-9402-D4FB97E88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077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5BE5BB-C490-4F95-AB3E-D309311B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14E1210-28AA-43E6-B1EC-42760C81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AF5D464-99CE-40FB-974A-59E3AF735F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117D73E-4692-423A-8DF6-70A272B4B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846D63D-F1B9-4AC9-9F0C-9F94121BE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xmlns="" id="{DAF3FC60-CA6B-48FD-985D-DA2940372FD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xmlns="" id="{881CC841-8A12-42B7-82B6-B695D21B20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duotone>
                <a:prstClr val="black"/>
                <a:srgbClr val="00B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xmlns="" id="{BCADF4A0-30FF-414D-933F-CCE68ADBB3F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duotone>
                <a:prstClr val="black"/>
                <a:srgbClr val="00B050">
                  <a:tint val="45000"/>
                  <a:satMod val="400000"/>
                </a:srgbClr>
              </a:duotone>
            </a:blip>
            <a:srcRect l="66250" b="34160"/>
            <a:stretch/>
          </p:blipFill>
          <p:spPr>
            <a:xfrm>
              <a:off x="7924799" y="2230364"/>
              <a:ext cx="4114801" cy="4515293"/>
            </a:xfrm>
            <a:prstGeom prst="rect">
              <a:avLst/>
            </a:prstGeom>
          </p:spPr>
        </p:pic>
      </p:grp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63BE502E-A04E-4AFC-A5CB-D2B4A21A9C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68687" y="4453988"/>
            <a:ext cx="239077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7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2AE568-3EF1-43F4-AF33-2A1DC1034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5A0CF52-94E5-4B99-ACC5-93E20121D3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D7397B6-D60D-4C22-B969-288D3F439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C66103D-0BE4-4A06-929C-CBB254DE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F2D0D48-6B40-484E-9857-6E242B09E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2AF1A036-4F7F-41BC-801B-F0587BA69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63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C5F4F3-8E19-4D3D-913F-27FC17DA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53D3A67-D97F-4DEF-998F-D8276F7AE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E54AF85C-3199-46F3-AD57-591DC8CDF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7A782A9C-8F93-4920-90D4-D74CBBF42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26F1C75-E063-40B8-AFA2-CE1DF7EC2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86DE93D1-4494-48D1-A518-3F8DA9AF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76F0BCA9-642A-4F31-A784-BF87DA56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34F0F2EA-8551-4786-A26E-3BF77C45B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29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05572A7-4776-4178-B3C1-96482121E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1D90ED0-E05A-4D1B-A897-1021AD9F4E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2E13241-4959-4AD9-A8C0-1B3A3BCD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31426E4B-DB0A-4EA6-B2DC-23522B13E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854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09A51110-A78E-41E3-93FB-54400648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82D2C0C1-4A72-4772-B1E0-B8E70DC5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942C950-E50A-4371-9368-9AEEBB09A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31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3AF8F3-5551-4160-A194-D16954111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7430A8A-2811-4D18-B7AF-8249F8C7E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03281B0-7E00-452E-A443-68DD43606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E0598E8-C764-44CD-9C7B-D729BD0F50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0D8B711-01D9-47A6-93EF-5C0221DD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40AD46D-309B-40A2-852C-D80CE958C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49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A184AA3-75BC-4859-B669-49C23BFB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EBE888FF-DFDA-4D8B-81FE-3EF06260A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B3EA10D5-0EBF-4BD4-9FE9-64A801B6E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5532D30-88D2-4D89-9EF7-C170D84CAA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648DA11-8C5F-430C-AD25-1D05F36D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75C4FCE-ABF8-4DFF-B80F-C4B85A03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012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CE09F9BC-19D9-7147-AC5C-DC480A74E23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3" y="12032"/>
            <a:ext cx="1214755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6DDB9563-B395-45F2-8625-FF60671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7673F80-548B-4F94-8F90-D8C3E15BA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0C75921-66AB-414D-97F8-A9C835FA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B23E1-CD30-4DFA-931F-3F22E70BAA8B}" type="datetimeFigureOut">
              <a:rPr lang="es-MX" smtClean="0"/>
              <a:t>04/10/2019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4CE257C-787C-431B-947F-32572234F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1EEA30D-3BC3-4597-999C-463EBEB279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92627-D600-473E-8D4B-997B0A1E762B}" type="slidenum">
              <a:rPr lang="es-MX" smtClean="0"/>
              <a:t>‹Nº›</a:t>
            </a:fld>
            <a:endParaRPr lang="es-MX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E5A8D08A-DB9A-4A47-8817-E47D37DE06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11" b="17696"/>
          <a:stretch/>
        </p:blipFill>
        <p:spPr>
          <a:xfrm>
            <a:off x="0" y="-7140"/>
            <a:ext cx="12192000" cy="93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3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A90D3003-660F-40C6-8EED-459DA475A6E7}"/>
              </a:ext>
            </a:extLst>
          </p:cNvPr>
          <p:cNvSpPr txBox="1"/>
          <p:nvPr/>
        </p:nvSpPr>
        <p:spPr>
          <a:xfrm>
            <a:off x="2639616" y="436510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  <a:latin typeface="Montserrat" pitchFamily="2" charset="77"/>
              </a:rPr>
              <a:t>Ciudad de México a 26 de agosto de 2019.</a:t>
            </a:r>
          </a:p>
        </p:txBody>
      </p:sp>
      <p:sp>
        <p:nvSpPr>
          <p:cNvPr id="9" name="Título 5">
            <a:extLst>
              <a:ext uri="{FF2B5EF4-FFF2-40B4-BE49-F238E27FC236}">
                <a16:creationId xmlns:a16="http://schemas.microsoft.com/office/drawing/2014/main" xmlns="" id="{84E7754F-421D-421D-88EF-16243E865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247" y="404664"/>
            <a:ext cx="11523784" cy="3546330"/>
          </a:xfrm>
          <a:noFill/>
        </p:spPr>
        <p:txBody>
          <a:bodyPr anchor="ctr">
            <a:normAutofit/>
          </a:bodyPr>
          <a:lstStyle/>
          <a:p>
            <a:r>
              <a:rPr lang="es-MX" sz="3400" b="1" dirty="0">
                <a:solidFill>
                  <a:schemeClr val="bg1"/>
                </a:solidFill>
                <a:latin typeface="Montserrat Light" panose="00000400000000000000" pitchFamily="2" charset="0"/>
              </a:rPr>
              <a:t>Taller “I</a:t>
            </a:r>
            <a: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  <a:t>mplementación del procedimiento</a:t>
            </a:r>
            <a:b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</a:br>
            <a: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  <a:t>para la incorporación de personas con calidad</a:t>
            </a:r>
            <a:b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</a:br>
            <a: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  <a:t>de víctimas de delitos de alto impacto</a:t>
            </a:r>
            <a:b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</a:br>
            <a: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  <a:t>a los programas de la Coordinación Nacional </a:t>
            </a:r>
            <a:b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</a:br>
            <a:r>
              <a:rPr lang="es-MX" sz="3400" b="1" dirty="0">
                <a:solidFill>
                  <a:schemeClr val="bg1"/>
                </a:solidFill>
                <a:latin typeface="Montserrat Light" pitchFamily="2" charset="77"/>
              </a:rPr>
              <a:t>de Becas para el Bienestar Benito Juárez”</a:t>
            </a:r>
            <a:endParaRPr lang="es-MX" sz="3400" b="1" dirty="0">
              <a:latin typeface="Montserrat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150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D74A087B-1F05-4E3D-8068-CAE161854729}"/>
              </a:ext>
            </a:extLst>
          </p:cNvPr>
          <p:cNvSpPr txBox="1"/>
          <p:nvPr/>
        </p:nvSpPr>
        <p:spPr>
          <a:xfrm>
            <a:off x="263351" y="1052736"/>
            <a:ext cx="10193633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MX" sz="3200" b="1" dirty="0">
                <a:latin typeface="Montserrat" pitchFamily="2" charset="77"/>
              </a:rPr>
              <a:t>Formato de llenado - Descripción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5496F65-EB38-44C1-A14A-57757446F0EF}"/>
              </a:ext>
            </a:extLst>
          </p:cNvPr>
          <p:cNvSpPr txBox="1"/>
          <p:nvPr/>
        </p:nvSpPr>
        <p:spPr>
          <a:xfrm>
            <a:off x="291790" y="6381328"/>
            <a:ext cx="6856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404040"/>
                </a:solidFill>
                <a:latin typeface="Montserrat" panose="00000500000000000000" pitchFamily="2" charset="0"/>
              </a:rPr>
              <a:t>*La </a:t>
            </a:r>
            <a:r>
              <a:rPr lang="es-MX" sz="1000" i="1" dirty="0">
                <a:solidFill>
                  <a:srgbClr val="404040"/>
                </a:solidFill>
                <a:latin typeface="Montserrat" panose="00000500000000000000" pitchFamily="2" charset="0"/>
              </a:rPr>
              <a:t>CURP</a:t>
            </a:r>
            <a:r>
              <a:rPr lang="es-MX" sz="1000" dirty="0">
                <a:solidFill>
                  <a:srgbClr val="404040"/>
                </a:solidFill>
                <a:latin typeface="Montserrat" panose="00000500000000000000" pitchFamily="2" charset="0"/>
              </a:rPr>
              <a:t> es obligatoria para mexicanos.</a:t>
            </a:r>
          </a:p>
          <a:p>
            <a:r>
              <a:rPr lang="es-MX" sz="1000" dirty="0">
                <a:solidFill>
                  <a:srgbClr val="404040"/>
                </a:solidFill>
                <a:latin typeface="Montserrat" panose="00000500000000000000" pitchFamily="2" charset="0"/>
              </a:rPr>
              <a:t>*La </a:t>
            </a:r>
            <a:r>
              <a:rPr lang="es-MX" sz="1000" i="1" dirty="0">
                <a:solidFill>
                  <a:srgbClr val="404040"/>
                </a:solidFill>
                <a:latin typeface="Montserrat" panose="00000500000000000000" pitchFamily="2" charset="0"/>
              </a:rPr>
              <a:t>Entidad de nacimiento </a:t>
            </a:r>
            <a:r>
              <a:rPr lang="es-MX" sz="1000" dirty="0">
                <a:solidFill>
                  <a:srgbClr val="404040"/>
                </a:solidFill>
                <a:latin typeface="Montserrat" panose="00000500000000000000" pitchFamily="2" charset="0"/>
              </a:rPr>
              <a:t>es obligatoria si la persona nació en México.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CD9CFBA3-4800-4CA5-99AF-1DC5F85A1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17085"/>
              </p:ext>
            </p:extLst>
          </p:nvPr>
        </p:nvGraphicFramePr>
        <p:xfrm>
          <a:off x="1373639" y="4805340"/>
          <a:ext cx="5136766" cy="1388964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xmlns="" val="3876473612"/>
                    </a:ext>
                  </a:extLst>
                </a:gridCol>
                <a:gridCol w="1735371">
                  <a:extLst>
                    <a:ext uri="{9D8B030D-6E8A-4147-A177-3AD203B41FA5}">
                      <a16:colId xmlns:a16="http://schemas.microsoft.com/office/drawing/2014/main" xmlns="" val="3396844579"/>
                    </a:ext>
                  </a:extLst>
                </a:gridCol>
                <a:gridCol w="1528000">
                  <a:extLst>
                    <a:ext uri="{9D8B030D-6E8A-4147-A177-3AD203B41FA5}">
                      <a16:colId xmlns:a16="http://schemas.microsoft.com/office/drawing/2014/main" xmlns="" val="1656518964"/>
                    </a:ext>
                  </a:extLst>
                </a:gridCol>
                <a:gridCol w="1233315">
                  <a:extLst>
                    <a:ext uri="{9D8B030D-6E8A-4147-A177-3AD203B41FA5}">
                      <a16:colId xmlns:a16="http://schemas.microsoft.com/office/drawing/2014/main" xmlns="" val="3094534773"/>
                    </a:ext>
                  </a:extLst>
                </a:gridCol>
              </a:tblGrid>
              <a:tr h="2564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Tipo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 2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Básica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EMS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4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Superior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6656605"/>
                  </a:ext>
                </a:extLst>
              </a:tr>
              <a:tr h="105368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Nivel</a:t>
                      </a:r>
                    </a:p>
                    <a:p>
                      <a:pPr algn="ctr" fontAlgn="ctr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  <a:r>
                        <a:rPr lang="es-MX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Lactante y Maternal</a:t>
                      </a:r>
                    </a:p>
                    <a:p>
                      <a:pPr algn="ctr" fontAlgn="ctr"/>
                      <a:r>
                        <a:rPr lang="es-MX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2 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Inicial</a:t>
                      </a:r>
                    </a:p>
                    <a:p>
                      <a:pPr algn="ctr" fontAlgn="ctr"/>
                      <a:r>
                        <a:rPr lang="es-MX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3 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Preescolar </a:t>
                      </a:r>
                    </a:p>
                    <a:p>
                      <a:pPr algn="ctr" fontAlgn="ctr"/>
                      <a:r>
                        <a:rPr lang="es-MX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4 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Primaria</a:t>
                      </a:r>
                    </a:p>
                    <a:p>
                      <a:pPr algn="ctr" fontAlgn="ctr"/>
                      <a:r>
                        <a:rPr lang="es-MX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5 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Secundaria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6 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Bachillerato General (Bachillerato, Preparatoria, Conalep, CETIS, CBTIS, etc.)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7 </a:t>
                      </a:r>
                    </a:p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Licenciatura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66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2489628"/>
                  </a:ext>
                </a:extLst>
              </a:tr>
            </a:tbl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F83EAC40-0F69-45DD-BF0E-7271BBD0F61F}"/>
              </a:ext>
            </a:extLst>
          </p:cNvPr>
          <p:cNvGrpSpPr/>
          <p:nvPr/>
        </p:nvGrpSpPr>
        <p:grpSpPr>
          <a:xfrm>
            <a:off x="324768" y="1700808"/>
            <a:ext cx="10588839" cy="1323439"/>
            <a:chOff x="547790" y="1901526"/>
            <a:chExt cx="10588839" cy="1323439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xmlns="" id="{F556A137-0181-4298-8F7F-CB0D7E3001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47790" y="2400159"/>
              <a:ext cx="580819" cy="705280"/>
            </a:xfrm>
            <a:prstGeom prst="rect">
              <a:avLst/>
            </a:prstGeom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xmlns="" id="{17589DFA-6D75-4221-9A1E-6005FD292B55}"/>
                </a:ext>
              </a:extLst>
            </p:cNvPr>
            <p:cNvGrpSpPr/>
            <p:nvPr/>
          </p:nvGrpSpPr>
          <p:grpSpPr>
            <a:xfrm>
              <a:off x="1041010" y="1901526"/>
              <a:ext cx="10095619" cy="1323439"/>
              <a:chOff x="1041010" y="1990734"/>
              <a:chExt cx="9270902" cy="1323439"/>
            </a:xfrm>
          </p:grpSpPr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xmlns="" id="{8E40D201-6018-4178-8A4C-EB992BE4407B}"/>
                  </a:ext>
                </a:extLst>
              </p:cNvPr>
              <p:cNvSpPr txBox="1"/>
              <p:nvPr/>
            </p:nvSpPr>
            <p:spPr>
              <a:xfrm>
                <a:off x="1041010" y="1990734"/>
                <a:ext cx="8783213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MX" sz="1600" u="sng" dirty="0">
                    <a:latin typeface="Montserrat" panose="00000500000000000000" pitchFamily="2" charset="0"/>
                  </a:rPr>
                  <a:t> </a:t>
                </a:r>
                <a:r>
                  <a:rPr lang="es-MX" sz="1600" b="1" u="sng" dirty="0">
                    <a:latin typeface="Montserrat" panose="00000500000000000000" pitchFamily="2" charset="0"/>
                  </a:rPr>
                  <a:t>DATOS PERSONALES</a:t>
                </a:r>
                <a:r>
                  <a:rPr lang="es-MX" sz="1600" dirty="0">
                    <a:latin typeface="Montserrat" panose="00000500000000000000" pitchFamily="2" charset="0"/>
                  </a:rPr>
                  <a:t> del Padre, Madre o Tutor y de cada uno de los estudiantes:</a:t>
                </a:r>
              </a:p>
              <a:p>
                <a:pPr algn="just"/>
                <a:endParaRPr lang="es-MX" sz="1600" dirty="0">
                  <a:latin typeface="Montserrat" panose="00000500000000000000" pitchFamily="2" charset="0"/>
                </a:endParaRPr>
              </a:p>
              <a:p>
                <a:pPr marL="800100" lvl="1" indent="-342900" algn="just">
                  <a:buFont typeface="Wingdings" panose="05000000000000000000" pitchFamily="2" charset="2"/>
                  <a:buChar char="ü"/>
                </a:pPr>
                <a:r>
                  <a:rPr lang="es-MX" sz="1600" dirty="0">
                    <a:latin typeface="Montserrat" panose="00000500000000000000" pitchFamily="2" charset="0"/>
                  </a:rPr>
                  <a:t>Nombre completo</a:t>
                </a:r>
              </a:p>
              <a:p>
                <a:pPr marL="800100" lvl="1" indent="-342900" algn="just">
                  <a:buFont typeface="Wingdings" panose="05000000000000000000" pitchFamily="2" charset="2"/>
                  <a:buChar char="ü"/>
                </a:pPr>
                <a:r>
                  <a:rPr lang="es-MX" sz="1600" dirty="0">
                    <a:latin typeface="Montserrat" panose="00000500000000000000" pitchFamily="2" charset="0"/>
                  </a:rPr>
                  <a:t>CURP*</a:t>
                </a:r>
              </a:p>
              <a:p>
                <a:pPr marL="800100" lvl="1" indent="-342900" algn="just">
                  <a:buFont typeface="Wingdings" panose="05000000000000000000" pitchFamily="2" charset="2"/>
                  <a:buChar char="ü"/>
                </a:pPr>
                <a:r>
                  <a:rPr lang="es-MX" sz="1600" dirty="0">
                    <a:latin typeface="Montserrat" panose="00000500000000000000" pitchFamily="2" charset="0"/>
                  </a:rPr>
                  <a:t>Sexo</a:t>
                </a:r>
              </a:p>
            </p:txBody>
          </p:sp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xmlns="" id="{F53FE6A1-7062-46ED-B191-B0D1E018DF30}"/>
                  </a:ext>
                </a:extLst>
              </p:cNvPr>
              <p:cNvSpPr/>
              <p:nvPr/>
            </p:nvSpPr>
            <p:spPr>
              <a:xfrm>
                <a:off x="4215912" y="2357446"/>
                <a:ext cx="6096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es-MX" sz="1600" dirty="0">
                    <a:latin typeface="Montserrat" panose="00000500000000000000" pitchFamily="2" charset="0"/>
                  </a:rPr>
                  <a:t>Fecha de nacimiento y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es-MX" sz="1600" dirty="0">
                    <a:latin typeface="Montserrat" panose="00000500000000000000" pitchFamily="2" charset="0"/>
                  </a:rPr>
                  <a:t>Lugar de nacimiento (País y Entidad*)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es-MX" sz="1600" b="1" dirty="0">
                    <a:solidFill>
                      <a:schemeClr val="accent3"/>
                    </a:solidFill>
                    <a:latin typeface="Montserrat" panose="00000500000000000000" pitchFamily="2" charset="0"/>
                  </a:rPr>
                  <a:t>Identificar al Tutor de integrantes &lt;18 años</a:t>
                </a:r>
              </a:p>
            </p:txBody>
          </p:sp>
        </p:grp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5BDA0379-FF20-4F29-8A54-30C746DDC409}"/>
              </a:ext>
            </a:extLst>
          </p:cNvPr>
          <p:cNvGrpSpPr/>
          <p:nvPr/>
        </p:nvGrpSpPr>
        <p:grpSpPr>
          <a:xfrm>
            <a:off x="381970" y="3140968"/>
            <a:ext cx="11688110" cy="3098528"/>
            <a:chOff x="560386" y="3064947"/>
            <a:chExt cx="11688110" cy="3098528"/>
          </a:xfrm>
        </p:grpSpPr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xmlns="" id="{99C0EB73-FF3C-4591-905E-8C34C965B6DD}"/>
                </a:ext>
              </a:extLst>
            </p:cNvPr>
            <p:cNvGrpSpPr/>
            <p:nvPr/>
          </p:nvGrpSpPr>
          <p:grpSpPr>
            <a:xfrm>
              <a:off x="560386" y="3132638"/>
              <a:ext cx="11688110" cy="2864569"/>
              <a:chOff x="560386" y="3132638"/>
              <a:chExt cx="11688110" cy="2864569"/>
            </a:xfrm>
          </p:grpSpPr>
          <p:grpSp>
            <p:nvGrpSpPr>
              <p:cNvPr id="14" name="Grupo 13">
                <a:extLst>
                  <a:ext uri="{FF2B5EF4-FFF2-40B4-BE49-F238E27FC236}">
                    <a16:creationId xmlns:a16="http://schemas.microsoft.com/office/drawing/2014/main" xmlns="" id="{37A26A08-39E3-427A-9BB7-FE942B5D51AF}"/>
                  </a:ext>
                </a:extLst>
              </p:cNvPr>
              <p:cNvGrpSpPr/>
              <p:nvPr/>
            </p:nvGrpSpPr>
            <p:grpSpPr>
              <a:xfrm>
                <a:off x="1041010" y="3132638"/>
                <a:ext cx="11207486" cy="2864569"/>
                <a:chOff x="1041010" y="3132638"/>
                <a:chExt cx="11207486" cy="2864569"/>
              </a:xfrm>
            </p:grpSpPr>
            <p:sp>
              <p:nvSpPr>
                <p:cNvPr id="16" name="CuadroTexto 15">
                  <a:extLst>
                    <a:ext uri="{FF2B5EF4-FFF2-40B4-BE49-F238E27FC236}">
                      <a16:creationId xmlns:a16="http://schemas.microsoft.com/office/drawing/2014/main" xmlns="" id="{7C60287B-FF81-4A84-BBA3-91BBF3FB2D62}"/>
                    </a:ext>
                  </a:extLst>
                </p:cNvPr>
                <p:cNvSpPr txBox="1"/>
                <p:nvPr/>
              </p:nvSpPr>
              <p:spPr>
                <a:xfrm>
                  <a:off x="1041010" y="3133632"/>
                  <a:ext cx="10312790" cy="14465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s-MX" sz="1600" u="sng" dirty="0">
                      <a:latin typeface="Montserrat" panose="00000500000000000000" pitchFamily="2" charset="0"/>
                    </a:rPr>
                    <a:t> </a:t>
                  </a:r>
                  <a:r>
                    <a:rPr lang="es-MX" sz="1600" b="1" u="sng" dirty="0">
                      <a:latin typeface="Montserrat" panose="00000500000000000000" pitchFamily="2" charset="0"/>
                    </a:rPr>
                    <a:t>DATOS ESCOLARES</a:t>
                  </a:r>
                  <a:r>
                    <a:rPr lang="es-MX" sz="1600" dirty="0">
                      <a:latin typeface="Montserrat" panose="00000500000000000000" pitchFamily="2" charset="0"/>
                    </a:rPr>
                    <a:t> de cada uno de los estudiantes:</a:t>
                  </a:r>
                </a:p>
                <a:p>
                  <a:pPr marL="342900" indent="-342900" algn="just">
                    <a:buFont typeface="Wingdings" panose="05000000000000000000" pitchFamily="2" charset="2"/>
                    <a:buChar char="ü"/>
                  </a:pPr>
                  <a:endParaRPr lang="es-MX" sz="800" b="1" dirty="0">
                    <a:solidFill>
                      <a:schemeClr val="accent3"/>
                    </a:solidFill>
                    <a:latin typeface="Montserrat" panose="00000500000000000000" pitchFamily="2" charset="0"/>
                  </a:endParaRPr>
                </a:p>
                <a:p>
                  <a:pPr marL="800100" lvl="1" indent="-342900">
                    <a:buFont typeface="Wingdings" panose="05000000000000000000" pitchFamily="2" charset="2"/>
                    <a:buChar char="ü"/>
                  </a:pPr>
                  <a:r>
                    <a:rPr lang="es-MX" sz="1600" b="1" dirty="0">
                      <a:solidFill>
                        <a:schemeClr val="accent3"/>
                      </a:solidFill>
                      <a:latin typeface="Montserrat" panose="00000500000000000000" pitchFamily="2" charset="0"/>
                    </a:rPr>
                    <a:t>Identificación de estudiante activo</a:t>
                  </a:r>
                </a:p>
                <a:p>
                  <a:pPr marL="800100" lvl="1" indent="-342900">
                    <a:buFont typeface="Wingdings" panose="05000000000000000000" pitchFamily="2" charset="2"/>
                    <a:buChar char="ü"/>
                  </a:pPr>
                  <a:r>
                    <a:rPr lang="es-MX" sz="1600" b="1" dirty="0">
                      <a:solidFill>
                        <a:schemeClr val="accent3"/>
                      </a:solidFill>
                      <a:latin typeface="Montserrat" panose="00000500000000000000" pitchFamily="2" charset="0"/>
                    </a:rPr>
                    <a:t>Clave del Plantel o Clave del Centro de Trabajo (CCT)</a:t>
                  </a:r>
                </a:p>
                <a:p>
                  <a:pPr marL="800100" lvl="1" indent="-342900">
                    <a:buFont typeface="Wingdings" panose="05000000000000000000" pitchFamily="2" charset="2"/>
                    <a:buChar char="ü"/>
                  </a:pPr>
                  <a:r>
                    <a:rPr lang="es-MX" sz="1600" dirty="0">
                      <a:latin typeface="Montserrat" panose="00000500000000000000" pitchFamily="2" charset="0"/>
                    </a:rPr>
                    <a:t>Nombre de la escuela</a:t>
                  </a:r>
                </a:p>
                <a:p>
                  <a:pPr marL="800100" lvl="1" indent="-342900">
                    <a:buFont typeface="Wingdings" panose="05000000000000000000" pitchFamily="2" charset="2"/>
                    <a:buChar char="ü"/>
                  </a:pPr>
                  <a:r>
                    <a:rPr lang="es-MX" sz="1600" dirty="0">
                      <a:latin typeface="Montserrat" panose="00000500000000000000" pitchFamily="2" charset="0"/>
                    </a:rPr>
                    <a:t>Tipo y nivel educativo</a:t>
                  </a:r>
                </a:p>
              </p:txBody>
            </p:sp>
            <p:sp>
              <p:nvSpPr>
                <p:cNvPr id="17" name="Rectángulo 16">
                  <a:extLst>
                    <a:ext uri="{FF2B5EF4-FFF2-40B4-BE49-F238E27FC236}">
                      <a16:creationId xmlns:a16="http://schemas.microsoft.com/office/drawing/2014/main" xmlns="" id="{C8E21E38-CA05-47D4-8E6E-152FD1F3FFDC}"/>
                    </a:ext>
                  </a:extLst>
                </p:cNvPr>
                <p:cNvSpPr/>
                <p:nvPr/>
              </p:nvSpPr>
              <p:spPr>
                <a:xfrm>
                  <a:off x="8024200" y="5566320"/>
                  <a:ext cx="3401121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s-MX" sz="1100" b="1" dirty="0">
                      <a:latin typeface="Montserrat" panose="00000500000000000000" pitchFamily="2" charset="0"/>
                    </a:rPr>
                    <a:t>Tipo de periodo: B</a:t>
                  </a:r>
                  <a:r>
                    <a:rPr lang="es-MX" sz="1100" dirty="0">
                      <a:latin typeface="Montserrat" panose="00000500000000000000" pitchFamily="2" charset="0"/>
                    </a:rPr>
                    <a:t>imestral, </a:t>
                  </a:r>
                  <a:r>
                    <a:rPr lang="es-MX" sz="1100" b="1" dirty="0">
                      <a:latin typeface="Montserrat" panose="00000500000000000000" pitchFamily="2" charset="0"/>
                    </a:rPr>
                    <a:t>T</a:t>
                  </a:r>
                  <a:r>
                    <a:rPr lang="es-MX" sz="1100" dirty="0">
                      <a:latin typeface="Montserrat" panose="00000500000000000000" pitchFamily="2" charset="0"/>
                    </a:rPr>
                    <a:t>rimestral, </a:t>
                  </a:r>
                  <a:r>
                    <a:rPr lang="es-MX" sz="1100" b="1" dirty="0">
                      <a:latin typeface="Montserrat" panose="00000500000000000000" pitchFamily="2" charset="0"/>
                    </a:rPr>
                    <a:t>C</a:t>
                  </a:r>
                  <a:r>
                    <a:rPr lang="es-MX" sz="1100" dirty="0">
                      <a:latin typeface="Montserrat" panose="00000500000000000000" pitchFamily="2" charset="0"/>
                    </a:rPr>
                    <a:t>uatrimestral, </a:t>
                  </a:r>
                  <a:r>
                    <a:rPr lang="es-MX" sz="1100" b="1" dirty="0">
                      <a:latin typeface="Montserrat" panose="00000500000000000000" pitchFamily="2" charset="0"/>
                    </a:rPr>
                    <a:t>S</a:t>
                  </a:r>
                  <a:r>
                    <a:rPr lang="es-MX" sz="1100" dirty="0">
                      <a:latin typeface="Montserrat" panose="00000500000000000000" pitchFamily="2" charset="0"/>
                    </a:rPr>
                    <a:t>emestral, </a:t>
                  </a:r>
                  <a:r>
                    <a:rPr lang="es-MX" sz="1100" b="1" dirty="0">
                      <a:latin typeface="Montserrat" panose="00000500000000000000" pitchFamily="2" charset="0"/>
                    </a:rPr>
                    <a:t>A</a:t>
                  </a:r>
                  <a:r>
                    <a:rPr lang="es-MX" sz="1100" dirty="0">
                      <a:latin typeface="Montserrat" panose="00000500000000000000" pitchFamily="2" charset="0"/>
                    </a:rPr>
                    <a:t>nual</a:t>
                  </a:r>
                </a:p>
              </p:txBody>
            </p:sp>
            <p:sp>
              <p:nvSpPr>
                <p:cNvPr id="18" name="Rectángulo 17">
                  <a:extLst>
                    <a:ext uri="{FF2B5EF4-FFF2-40B4-BE49-F238E27FC236}">
                      <a16:creationId xmlns:a16="http://schemas.microsoft.com/office/drawing/2014/main" xmlns="" id="{35983C22-61E7-4C1E-9672-EF1AC041A947}"/>
                    </a:ext>
                  </a:extLst>
                </p:cNvPr>
                <p:cNvSpPr/>
                <p:nvPr/>
              </p:nvSpPr>
              <p:spPr>
                <a:xfrm>
                  <a:off x="8024200" y="3132638"/>
                  <a:ext cx="4224296" cy="246221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s-MX" sz="1400" b="1" dirty="0">
                      <a:latin typeface="Montserrat" panose="00000500000000000000" pitchFamily="2" charset="0"/>
                    </a:rPr>
                    <a:t>EDUCACIÓN BÁSICA</a:t>
                  </a:r>
                  <a:endParaRPr lang="es-MX" sz="1400" dirty="0">
                    <a:latin typeface="Montserrat" panose="00000500000000000000" pitchFamily="2" charset="0"/>
                  </a:endParaRP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Grado en el que se encuentra </a:t>
                  </a:r>
                  <a:r>
                    <a:rPr lang="es-MX" sz="1400" b="1" dirty="0">
                      <a:solidFill>
                        <a:schemeClr val="accent3"/>
                      </a:solidFill>
                      <a:latin typeface="Montserrat" panose="00000500000000000000" pitchFamily="2" charset="0"/>
                    </a:rPr>
                    <a:t>inscrito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endParaRPr lang="es-MX" sz="1400" b="1" dirty="0">
                    <a:solidFill>
                      <a:schemeClr val="accent3"/>
                    </a:solidFill>
                    <a:latin typeface="Montserrat" panose="00000500000000000000" pitchFamily="2" charset="0"/>
                  </a:endParaRPr>
                </a:p>
                <a:p>
                  <a:pPr marL="0" lvl="1"/>
                  <a:r>
                    <a:rPr lang="es-MX" sz="1400" b="1" dirty="0">
                      <a:latin typeface="Montserrat" panose="00000500000000000000" pitchFamily="2" charset="0"/>
                    </a:rPr>
                    <a:t>EDUCACIÓN MEDIA SUPERIOR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Tipo de periodo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Periodo Actual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endParaRPr lang="es-MX" sz="1400" dirty="0">
                    <a:latin typeface="Montserrat" panose="00000500000000000000" pitchFamily="2" charset="0"/>
                  </a:endParaRPr>
                </a:p>
                <a:p>
                  <a:pPr marL="0" lvl="1"/>
                  <a:r>
                    <a:rPr lang="es-MX" sz="1400" b="1" dirty="0">
                      <a:latin typeface="Montserrat" panose="00000500000000000000" pitchFamily="2" charset="0"/>
                    </a:rPr>
                    <a:t>EDUCACIÓN SUPERIOR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Tipo de periodo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Periodo Actual</a:t>
                  </a:r>
                </a:p>
                <a:p>
                  <a:pPr marL="534988" lvl="1" indent="-285750">
                    <a:buFont typeface="Wingdings" panose="05000000000000000000" pitchFamily="2" charset="2"/>
                    <a:buChar char="ü"/>
                  </a:pPr>
                  <a:r>
                    <a:rPr lang="es-MX" sz="1400" dirty="0">
                      <a:latin typeface="Montserrat" panose="00000500000000000000" pitchFamily="2" charset="0"/>
                    </a:rPr>
                    <a:t>Nombre de la carrera</a:t>
                  </a:r>
                </a:p>
              </p:txBody>
            </p:sp>
          </p:grpSp>
          <p:pic>
            <p:nvPicPr>
              <p:cNvPr id="15" name="Imagen 14">
                <a:extLst>
                  <a:ext uri="{FF2B5EF4-FFF2-40B4-BE49-F238E27FC236}">
                    <a16:creationId xmlns:a16="http://schemas.microsoft.com/office/drawing/2014/main" xmlns="" id="{4C1F5B25-84BF-4E27-9175-C8708ED15C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560386" y="3835185"/>
                <a:ext cx="555625" cy="635407"/>
              </a:xfrm>
              <a:prstGeom prst="rect">
                <a:avLst/>
              </a:prstGeom>
            </p:spPr>
          </p:pic>
        </p:grpSp>
        <p:sp>
          <p:nvSpPr>
            <p:cNvPr id="13" name="Abrir llave 12">
              <a:extLst>
                <a:ext uri="{FF2B5EF4-FFF2-40B4-BE49-F238E27FC236}">
                  <a16:creationId xmlns:a16="http://schemas.microsoft.com/office/drawing/2014/main" xmlns="" id="{9B3BAA49-01C6-45F1-9575-F1FDAFF51B71}"/>
                </a:ext>
              </a:extLst>
            </p:cNvPr>
            <p:cNvSpPr/>
            <p:nvPr/>
          </p:nvSpPr>
          <p:spPr>
            <a:xfrm>
              <a:off x="7521559" y="3064947"/>
              <a:ext cx="502641" cy="3098528"/>
            </a:xfrm>
            <a:prstGeom prst="leftBrace">
              <a:avLst>
                <a:gd name="adj1" fmla="val 61666"/>
                <a:gd name="adj2" fmla="val 49280"/>
              </a:avLst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56745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D2AAE8B-2FD9-43D3-B4F6-2C5901A69540}"/>
              </a:ext>
            </a:extLst>
          </p:cNvPr>
          <p:cNvSpPr txBox="1"/>
          <p:nvPr/>
        </p:nvSpPr>
        <p:spPr>
          <a:xfrm>
            <a:off x="335360" y="1124744"/>
            <a:ext cx="11514262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MX" sz="3200" b="1" dirty="0">
                <a:latin typeface="Montserrat" pitchFamily="2" charset="77"/>
              </a:rPr>
              <a:t>Resultados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9BCDBB6-7A2B-4063-A42F-424F7B692251}"/>
              </a:ext>
            </a:extLst>
          </p:cNvPr>
          <p:cNvSpPr txBox="1"/>
          <p:nvPr/>
        </p:nvSpPr>
        <p:spPr>
          <a:xfrm>
            <a:off x="336394" y="1844824"/>
            <a:ext cx="11513228" cy="453970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200" dirty="0">
                <a:latin typeface="Montserrat" panose="00000500000000000000" pitchFamily="2" charset="0"/>
              </a:rPr>
              <a:t>En función de la suficiencia de la información para documentar el cumplimiento de los requisitos 1 y 2, es que se han atendido las solicitudes recibidas.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200" dirty="0">
                <a:latin typeface="Montserrat" panose="00000500000000000000" pitchFamily="2" charset="0"/>
              </a:rPr>
              <a:t>Cuando la persona víctima ya se encuentra en el padrón, se informa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a DGPL para que la beca correspondiente se entregue por persona víctima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y/o a la tutor/a que indique la autoridad.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200" dirty="0">
                <a:latin typeface="Montserrat" panose="00000500000000000000" pitchFamily="2" charset="0"/>
              </a:rPr>
              <a:t>En otros casos, cuando la información es insuficiente se solicita 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a la autoridad la obtención de dicha información y su envío en el Layout.</a:t>
            </a:r>
          </a:p>
          <a:p>
            <a:pPr lvl="0" algn="just"/>
            <a:r>
              <a:rPr lang="es-MX" sz="2200" dirty="0">
                <a:latin typeface="Montserrat" panose="00000500000000000000" pitchFamily="2" charset="0"/>
              </a:rPr>
              <a:t>Actualmente se cuenta con </a:t>
            </a:r>
            <a:r>
              <a:rPr lang="es-MX" sz="2200" b="1" dirty="0">
                <a:solidFill>
                  <a:srgbClr val="990033"/>
                </a:solidFill>
                <a:latin typeface="Montserrat" panose="00000500000000000000" pitchFamily="2" charset="0"/>
              </a:rPr>
              <a:t>6,800 registros</a:t>
            </a:r>
            <a:r>
              <a:rPr lang="es-MX" sz="2200" dirty="0">
                <a:latin typeface="Montserrat" panose="00000500000000000000" pitchFamily="2" charset="0"/>
              </a:rPr>
              <a:t>, de los que: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1,514 no cuentan con CURP.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56 son duplicados.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5,230 son CURP’s únicos que se pueden cruzar con los padrones de beneficiarios.</a:t>
            </a:r>
          </a:p>
        </p:txBody>
      </p:sp>
    </p:spTree>
    <p:extLst>
      <p:ext uri="{BB962C8B-B14F-4D97-AF65-F5344CB8AC3E}">
        <p14:creationId xmlns:p14="http://schemas.microsoft.com/office/powerpoint/2010/main" val="19661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5">
            <a:extLst>
              <a:ext uri="{FF2B5EF4-FFF2-40B4-BE49-F238E27FC236}">
                <a16:creationId xmlns:a16="http://schemas.microsoft.com/office/drawing/2014/main" xmlns="" id="{84E7754F-421D-421D-88EF-16243E865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742" y="1427348"/>
            <a:ext cx="11523784" cy="3546330"/>
          </a:xfrm>
          <a:noFill/>
        </p:spPr>
        <p:txBody>
          <a:bodyPr anchor="ctr">
            <a:normAutofit/>
          </a:bodyPr>
          <a:lstStyle/>
          <a:p>
            <a:r>
              <a:rPr lang="es-MX" sz="6500" b="1" dirty="0">
                <a:solidFill>
                  <a:schemeClr val="bg1"/>
                </a:solidFill>
                <a:latin typeface="Montserrat" panose="00000500000000000000" pitchFamily="2" charset="0"/>
              </a:rPr>
              <a:t>GRACIAS</a:t>
            </a:r>
            <a:endParaRPr lang="es-MX" sz="6500" b="1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3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D861FD-0A32-4F22-B98E-A9F1FF29EB33}"/>
              </a:ext>
            </a:extLst>
          </p:cNvPr>
          <p:cNvSpPr txBox="1">
            <a:spLocks/>
          </p:cNvSpPr>
          <p:nvPr/>
        </p:nvSpPr>
        <p:spPr>
          <a:xfrm>
            <a:off x="332704" y="2225842"/>
            <a:ext cx="11526591" cy="388389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Es un órgano desconcentrado de la SEP que tiene por objeto</a:t>
            </a:r>
            <a:r>
              <a:rPr lang="es-MX" sz="2200" b="1" dirty="0">
                <a:latin typeface="Montserrat" panose="00000500000000000000" pitchFamily="2" charset="0"/>
              </a:rPr>
              <a:t/>
            </a:r>
            <a:br>
              <a:rPr lang="es-MX" sz="2200" b="1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formular, articular, coordinar, dar seguimiento, supervisar, ejecutar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y evaluar los programas.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1000" dirty="0">
              <a:latin typeface="Montserrat" panose="00000500000000000000" pitchFamily="2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El objetivo de Becas para el Bienestar Benito Juárez es fortalecer una educación inclusiva y equitativa, dirigida a la población que se encuentre en situación de pobreza o condiciones de vulnerabilidad de Becas para el Bienestar Benito Juárez (BBBJ).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1000" dirty="0">
              <a:latin typeface="Montserrat" panose="00000500000000000000" pitchFamily="2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A través de cuatro programas presupuestarios, las BBBJ abarcan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los tres tipos educativos: (i) Básica,  (ii) Media Superior, y (iv) Superior.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1000" dirty="0">
              <a:latin typeface="Montserrat" panose="00000500000000000000" pitchFamily="2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Las BBBJ tienen cobertura nacional y, en el caso de EMS, la cobertura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es universal en las escuelas públicas.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2C89F183-72DF-4E45-8700-5484E5EF2CD0}"/>
              </a:ext>
            </a:extLst>
          </p:cNvPr>
          <p:cNvSpPr/>
          <p:nvPr/>
        </p:nvSpPr>
        <p:spPr>
          <a:xfrm>
            <a:off x="332704" y="1176369"/>
            <a:ext cx="115265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>
                <a:latin typeface="Montserrat" panose="00000500000000000000" pitchFamily="2" charset="0"/>
              </a:rPr>
              <a:t>COORDINACIÓN NACIONAL DE BECAS PARA EL BIENESTAR BENITO JUÁREZ</a:t>
            </a:r>
          </a:p>
        </p:txBody>
      </p:sp>
    </p:spTree>
    <p:extLst>
      <p:ext uri="{BB962C8B-B14F-4D97-AF65-F5344CB8AC3E}">
        <p14:creationId xmlns:p14="http://schemas.microsoft.com/office/powerpoint/2010/main" val="255525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B7F413A4-162D-415B-B1E8-FC0B9EE54A90}"/>
              </a:ext>
            </a:extLst>
          </p:cNvPr>
          <p:cNvSpPr txBox="1">
            <a:spLocks/>
          </p:cNvSpPr>
          <p:nvPr/>
        </p:nvSpPr>
        <p:spPr>
          <a:xfrm>
            <a:off x="332704" y="1700808"/>
            <a:ext cx="11526591" cy="44935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200" dirty="0">
                <a:latin typeface="Montserrat" panose="00000500000000000000" pitchFamily="2" charset="0"/>
              </a:rPr>
              <a:t>Las BBBJ están integradas por los siguientes programas: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s-MX" sz="2200" dirty="0">
              <a:latin typeface="Montserrat" panose="00000500000000000000" pitchFamily="2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S072 - Beca para el Bienestar Benito Juárez de Educación Básica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2200" dirty="0">
              <a:latin typeface="Montserrat" panose="00000500000000000000" pitchFamily="2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S243 – Becas Elisa Acuña (antes PRONABES)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2200" dirty="0">
              <a:latin typeface="Montserrat" panose="00000500000000000000" pitchFamily="2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U084 – Beca Universal para Estudiantes de Educación Media Superior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Benito Juárez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2200" dirty="0">
              <a:latin typeface="Montserrat" panose="00000500000000000000" pitchFamily="2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200" dirty="0">
                <a:latin typeface="Montserrat" panose="00000500000000000000" pitchFamily="2" charset="0"/>
              </a:rPr>
              <a:t>U280 – Jóvenes Escribiendo el Futuro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243997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B7F413A4-162D-415B-B1E8-FC0B9EE54A90}"/>
              </a:ext>
            </a:extLst>
          </p:cNvPr>
          <p:cNvSpPr txBox="1">
            <a:spLocks/>
          </p:cNvSpPr>
          <p:nvPr/>
        </p:nvSpPr>
        <p:spPr>
          <a:xfrm>
            <a:off x="263352" y="2276872"/>
            <a:ext cx="11526591" cy="41111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200" dirty="0">
                <a:latin typeface="Montserrat" panose="00000500000000000000" pitchFamily="2" charset="0"/>
              </a:rPr>
              <a:t>El </a:t>
            </a:r>
            <a:r>
              <a:rPr lang="es-MX" sz="2200" dirty="0" smtClean="0">
                <a:latin typeface="Montserrat" panose="00000500000000000000" pitchFamily="2" charset="0"/>
              </a:rPr>
              <a:t>SNAV </a:t>
            </a:r>
            <a:r>
              <a:rPr lang="es-MX" sz="2200" dirty="0">
                <a:latin typeface="Montserrat" panose="00000500000000000000" pitchFamily="2" charset="0"/>
              </a:rPr>
              <a:t>está constituido por </a:t>
            </a:r>
            <a:r>
              <a:rPr lang="es-MX" sz="2200" b="1" dirty="0">
                <a:solidFill>
                  <a:srgbClr val="990033"/>
                </a:solidFill>
                <a:latin typeface="Montserrat" panose="00000500000000000000" pitchFamily="2" charset="0"/>
              </a:rPr>
              <a:t>todas las instituciones y entidades públicas federales</a:t>
            </a:r>
            <a:r>
              <a:rPr lang="es-MX" sz="2200" dirty="0">
                <a:latin typeface="Montserrat" panose="00000500000000000000" pitchFamily="2" charset="0"/>
              </a:rPr>
              <a:t>, estatales, del Gobierno de la CDMX y municipales; organismos autónomos; y demás organizaciones públicas o privadas, encargadas de la protección, ayuda, asistencia, atención, defensa de los Derechos Humanos, acceso a la justicia, a la verdad y a la reparación integral de las víctimas.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MX" sz="2200" dirty="0">
              <a:latin typeface="Montserrat" panose="00000500000000000000" pitchFamily="2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200" dirty="0">
                <a:latin typeface="Montserrat" panose="00000500000000000000" pitchFamily="2" charset="0"/>
              </a:rPr>
              <a:t>En este marco, la CNBBBJ acordó con la </a:t>
            </a:r>
            <a:r>
              <a:rPr lang="es-MX" sz="2200" dirty="0" err="1">
                <a:latin typeface="Montserrat" panose="00000500000000000000" pitchFamily="2" charset="0"/>
              </a:rPr>
              <a:t>SDHPyM</a:t>
            </a:r>
            <a:r>
              <a:rPr lang="es-MX" sz="2200" dirty="0">
                <a:latin typeface="Montserrat" panose="00000500000000000000" pitchFamily="2" charset="0"/>
              </a:rPr>
              <a:t> la implementación de un mecanismo que permita facilitar el acceso prioritario a becas educativas a las personas víctimas de delitos de alto impacto o violaciones graves a Derechos Humanos.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MX" sz="2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308F22CF-B99A-46E7-9315-6253D5A89B22}"/>
              </a:ext>
            </a:extLst>
          </p:cNvPr>
          <p:cNvSpPr txBox="1">
            <a:spLocks/>
          </p:cNvSpPr>
          <p:nvPr/>
        </p:nvSpPr>
        <p:spPr>
          <a:xfrm>
            <a:off x="398818" y="1326740"/>
            <a:ext cx="10056440" cy="5760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 dirty="0">
                <a:latin typeface="Montserrat" panose="00000500000000000000" pitchFamily="2" charset="0"/>
              </a:rPr>
              <a:t>Sistema Nacional de Atención a Víctimas (SNA)</a:t>
            </a:r>
          </a:p>
        </p:txBody>
      </p:sp>
    </p:spTree>
    <p:extLst>
      <p:ext uri="{BB962C8B-B14F-4D97-AF65-F5344CB8AC3E}">
        <p14:creationId xmlns:p14="http://schemas.microsoft.com/office/powerpoint/2010/main" val="31340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xmlns="" id="{4B8A0709-8058-4823-98FF-86DEAC0C7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668547"/>
              </p:ext>
            </p:extLst>
          </p:nvPr>
        </p:nvGraphicFramePr>
        <p:xfrm>
          <a:off x="407368" y="987835"/>
          <a:ext cx="11449272" cy="510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5663">
                  <a:extLst>
                    <a:ext uri="{9D8B030D-6E8A-4147-A177-3AD203B41FA5}">
                      <a16:colId xmlns:a16="http://schemas.microsoft.com/office/drawing/2014/main" xmlns="" val="1306385087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xmlns="" val="583462895"/>
                    </a:ext>
                  </a:extLst>
                </a:gridCol>
                <a:gridCol w="1749778">
                  <a:extLst>
                    <a:ext uri="{9D8B030D-6E8A-4147-A177-3AD203B41FA5}">
                      <a16:colId xmlns:a16="http://schemas.microsoft.com/office/drawing/2014/main" xmlns="" val="2185970106"/>
                    </a:ext>
                  </a:extLst>
                </a:gridCol>
                <a:gridCol w="1896533">
                  <a:extLst>
                    <a:ext uri="{9D8B030D-6E8A-4147-A177-3AD203B41FA5}">
                      <a16:colId xmlns:a16="http://schemas.microsoft.com/office/drawing/2014/main" xmlns="" val="1655255302"/>
                    </a:ext>
                  </a:extLst>
                </a:gridCol>
                <a:gridCol w="1963299">
                  <a:extLst>
                    <a:ext uri="{9D8B030D-6E8A-4147-A177-3AD203B41FA5}">
                      <a16:colId xmlns:a16="http://schemas.microsoft.com/office/drawing/2014/main" xmlns="" val="10540021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s-MX" sz="2000" dirty="0">
                        <a:latin typeface="Montserrat" panose="00000500000000000000" pitchFamily="2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>
                          <a:latin typeface="Montserrat" panose="00000500000000000000" pitchFamily="2" charset="0"/>
                        </a:rPr>
                        <a:t>Víctimas</a:t>
                      </a:r>
                    </a:p>
                  </a:txBody>
                  <a:tcPr marT="180000" marB="18000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>
                          <a:latin typeface="Montserrat" panose="00000500000000000000" pitchFamily="2" charset="0"/>
                        </a:rPr>
                        <a:t>Migrantes</a:t>
                      </a:r>
                    </a:p>
                  </a:txBody>
                  <a:tcPr marT="18000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>
                          <a:latin typeface="Montserrat" panose="00000500000000000000" pitchFamily="2" charset="0"/>
                        </a:rPr>
                        <a:t>Refugiados</a:t>
                      </a:r>
                    </a:p>
                    <a:p>
                      <a:endParaRPr lang="es-MX" sz="2000" dirty="0">
                        <a:latin typeface="Montserrat" panose="00000500000000000000" pitchFamily="2" charset="0"/>
                      </a:endParaRPr>
                    </a:p>
                  </a:txBody>
                  <a:tcPr marT="18000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>
                          <a:latin typeface="Montserrat" panose="00000500000000000000" pitchFamily="2" charset="0"/>
                        </a:rPr>
                        <a:t>Desplazados</a:t>
                      </a:r>
                    </a:p>
                  </a:txBody>
                  <a:tcPr marT="180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338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Ministerios Públicos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1299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>
                          <a:latin typeface="Montserrat" panose="00000500000000000000" pitchFamily="2" charset="0"/>
                        </a:rPr>
                        <a:t>Fiscalías o Procuradurías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9271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Comisiones de Derechos Humanos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794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Comisión Ejecutiva</a:t>
                      </a:r>
                      <a:br>
                        <a:rPr lang="es-MX" sz="2000" dirty="0">
                          <a:latin typeface="Montserrat" panose="00000500000000000000" pitchFamily="2" charset="0"/>
                        </a:rPr>
                      </a:br>
                      <a:r>
                        <a:rPr lang="es-MX" sz="2000" dirty="0">
                          <a:latin typeface="Montserrat" panose="00000500000000000000" pitchFamily="2" charset="0"/>
                        </a:rPr>
                        <a:t>de Atención a Víctimas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9448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Secretaría de Gobernación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6233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Secretaría de Bienestar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006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DIF Nacional y/o estatales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70842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Instituto Nacional de Migración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6207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Comisión Mexicana para Atención A Refugiados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4537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>
                          <a:latin typeface="Montserrat" panose="00000500000000000000" pitchFamily="2" charset="0"/>
                        </a:rPr>
                        <a:t>ACNUR</a:t>
                      </a:r>
                    </a:p>
                  </a:txBody>
                  <a:tcPr marL="180000"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latin typeface="Montserrat" panose="00000500000000000000" pitchFamily="2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Montserrat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695580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8E50157C-AD75-42D6-8F28-2DF8D70CA8B0}"/>
              </a:ext>
            </a:extLst>
          </p:cNvPr>
          <p:cNvSpPr txBox="1"/>
          <p:nvPr/>
        </p:nvSpPr>
        <p:spPr>
          <a:xfrm>
            <a:off x="335360" y="112782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chemeClr val="bg1"/>
                </a:solidFill>
                <a:latin typeface="Montserrat" panose="00000500000000000000" pitchFamily="2" charset="0"/>
              </a:rPr>
              <a:t>¿Quién valida?</a:t>
            </a:r>
          </a:p>
        </p:txBody>
      </p:sp>
    </p:spTree>
    <p:extLst>
      <p:ext uri="{BB962C8B-B14F-4D97-AF65-F5344CB8AC3E}">
        <p14:creationId xmlns:p14="http://schemas.microsoft.com/office/powerpoint/2010/main" val="373713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D2AAE8B-2FD9-43D3-B4F6-2C5901A69540}"/>
              </a:ext>
            </a:extLst>
          </p:cNvPr>
          <p:cNvSpPr txBox="1"/>
          <p:nvPr/>
        </p:nvSpPr>
        <p:spPr>
          <a:xfrm>
            <a:off x="334535" y="1196752"/>
            <a:ext cx="11540139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MX" sz="3200" b="1" dirty="0">
                <a:latin typeface="Montserrat" panose="00000500000000000000" pitchFamily="2" charset="0"/>
              </a:rPr>
              <a:t>Criterios de atención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E9E2C36-B551-4BA6-A634-79C889837A4F}"/>
              </a:ext>
            </a:extLst>
          </p:cNvPr>
          <p:cNvSpPr txBox="1"/>
          <p:nvPr/>
        </p:nvSpPr>
        <p:spPr>
          <a:xfrm>
            <a:off x="335360" y="2060848"/>
            <a:ext cx="11161240" cy="31393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400" dirty="0">
                <a:latin typeface="Montserrat" panose="00000500000000000000" pitchFamily="2" charset="0"/>
              </a:rPr>
              <a:t>Con la validación de los siguientes requisitos, la CNBBBJ brinda atención a través de tres de los cuatro programas que integran las BBBJ: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2400" dirty="0">
                <a:latin typeface="Montserrat" panose="00000500000000000000" pitchFamily="2" charset="0"/>
              </a:rPr>
              <a:t>Alumno/a inscrito en el ciclo escolar vigente en una institución de educación básica, media superior o superior.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2400" dirty="0">
                <a:latin typeface="Montserrat" panose="00000500000000000000" pitchFamily="2" charset="0"/>
              </a:rPr>
              <a:t>Niño/a menor a cinco años de edad.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2400" dirty="0">
                <a:latin typeface="Montserrat" panose="00000500000000000000" pitchFamily="2" charset="0"/>
              </a:rPr>
              <a:t>Ser referidos por la institución correspondiente.</a:t>
            </a:r>
          </a:p>
        </p:txBody>
      </p:sp>
    </p:spTree>
    <p:extLst>
      <p:ext uri="{BB962C8B-B14F-4D97-AF65-F5344CB8AC3E}">
        <p14:creationId xmlns:p14="http://schemas.microsoft.com/office/powerpoint/2010/main" val="16816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D2AAE8B-2FD9-43D3-B4F6-2C5901A69540}"/>
              </a:ext>
            </a:extLst>
          </p:cNvPr>
          <p:cNvSpPr txBox="1"/>
          <p:nvPr/>
        </p:nvSpPr>
        <p:spPr>
          <a:xfrm>
            <a:off x="623392" y="2397948"/>
            <a:ext cx="30963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>
                <a:latin typeface="Montserrat" panose="00000500000000000000" pitchFamily="2" charset="0"/>
              </a:rPr>
              <a:t>¿Cómo </a:t>
            </a:r>
            <a:br>
              <a:rPr lang="es-MX" sz="3200" b="1" dirty="0">
                <a:latin typeface="Montserrat" panose="00000500000000000000" pitchFamily="2" charset="0"/>
              </a:rPr>
            </a:br>
            <a:r>
              <a:rPr lang="es-MX" sz="3200" b="1" dirty="0">
                <a:latin typeface="Montserrat" panose="00000500000000000000" pitchFamily="2" charset="0"/>
              </a:rPr>
              <a:t>se brinda </a:t>
            </a:r>
            <a:br>
              <a:rPr lang="es-MX" sz="3200" b="1" dirty="0">
                <a:latin typeface="Montserrat" panose="00000500000000000000" pitchFamily="2" charset="0"/>
              </a:rPr>
            </a:br>
            <a:r>
              <a:rPr lang="es-MX" sz="3200" b="1" dirty="0">
                <a:latin typeface="Montserrat" panose="00000500000000000000" pitchFamily="2" charset="0"/>
              </a:rPr>
              <a:t>la atención</a:t>
            </a:r>
            <a:br>
              <a:rPr lang="es-MX" sz="3200" b="1" dirty="0">
                <a:latin typeface="Montserrat" panose="00000500000000000000" pitchFamily="2" charset="0"/>
              </a:rPr>
            </a:br>
            <a:r>
              <a:rPr lang="es-MX" sz="3200" b="1" dirty="0">
                <a:latin typeface="Montserrat" panose="00000500000000000000" pitchFamily="2" charset="0"/>
              </a:rPr>
              <a:t>a víctimas?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xmlns="" id="{4648B992-970C-45D6-BDCC-C6F61744FEC7}"/>
              </a:ext>
            </a:extLst>
          </p:cNvPr>
          <p:cNvGrpSpPr/>
          <p:nvPr/>
        </p:nvGrpSpPr>
        <p:grpSpPr>
          <a:xfrm>
            <a:off x="4085113" y="621939"/>
            <a:ext cx="6712073" cy="6261988"/>
            <a:chOff x="4085113" y="621939"/>
            <a:chExt cx="6712073" cy="6261988"/>
          </a:xfrm>
        </p:grpSpPr>
        <p:sp>
          <p:nvSpPr>
            <p:cNvPr id="4" name="Forma libre: forma 3">
              <a:extLst>
                <a:ext uri="{FF2B5EF4-FFF2-40B4-BE49-F238E27FC236}">
                  <a16:creationId xmlns:a16="http://schemas.microsoft.com/office/drawing/2014/main" xmlns="" id="{AC13B110-8E65-49C2-83D7-73ECD8168832}"/>
                </a:ext>
              </a:extLst>
            </p:cNvPr>
            <p:cNvSpPr/>
            <p:nvPr/>
          </p:nvSpPr>
          <p:spPr>
            <a:xfrm>
              <a:off x="7939089" y="1286432"/>
              <a:ext cx="1752379" cy="1142651"/>
            </a:xfrm>
            <a:custGeom>
              <a:avLst/>
              <a:gdLst>
                <a:gd name="connsiteX0" fmla="*/ 0 w 1752379"/>
                <a:gd name="connsiteY0" fmla="*/ 0 h 1142651"/>
                <a:gd name="connsiteX1" fmla="*/ 1752379 w 1752379"/>
                <a:gd name="connsiteY1" fmla="*/ 0 h 1142651"/>
                <a:gd name="connsiteX2" fmla="*/ 1752379 w 1752379"/>
                <a:gd name="connsiteY2" fmla="*/ 1142651 h 1142651"/>
                <a:gd name="connsiteX3" fmla="*/ 0 w 1752379"/>
                <a:gd name="connsiteY3" fmla="*/ 1142651 h 1142651"/>
                <a:gd name="connsiteX4" fmla="*/ 0 w 1752379"/>
                <a:gd name="connsiteY4" fmla="*/ 0 h 1142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2379" h="1142651">
                  <a:moveTo>
                    <a:pt x="0" y="0"/>
                  </a:moveTo>
                  <a:lnTo>
                    <a:pt x="1752379" y="0"/>
                  </a:lnTo>
                  <a:lnTo>
                    <a:pt x="1752379" y="1142651"/>
                  </a:lnTo>
                  <a:lnTo>
                    <a:pt x="0" y="11426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400" kern="1200" dirty="0">
                  <a:latin typeface="Montserrat" panose="00000500000000000000" pitchFamily="2" charset="0"/>
                </a:rPr>
                <a:t>Autoridad competente Identifica víctima estudiante</a:t>
              </a:r>
            </a:p>
          </p:txBody>
        </p:sp>
        <p:sp>
          <p:nvSpPr>
            <p:cNvPr id="5" name="Flecha: circular 4">
              <a:extLst>
                <a:ext uri="{FF2B5EF4-FFF2-40B4-BE49-F238E27FC236}">
                  <a16:creationId xmlns:a16="http://schemas.microsoft.com/office/drawing/2014/main" xmlns="" id="{A925EFEC-4C40-45A7-873F-E5949A83F1DD}"/>
                </a:ext>
              </a:extLst>
            </p:cNvPr>
            <p:cNvSpPr/>
            <p:nvPr/>
          </p:nvSpPr>
          <p:spPr>
            <a:xfrm>
              <a:off x="4450484" y="820846"/>
              <a:ext cx="5415215" cy="5415215"/>
            </a:xfrm>
            <a:prstGeom prst="circularArrow">
              <a:avLst>
                <a:gd name="adj1" fmla="val 5192"/>
                <a:gd name="adj2" fmla="val 335313"/>
                <a:gd name="adj3" fmla="val 255667"/>
                <a:gd name="adj4" fmla="val 19966469"/>
                <a:gd name="adj5" fmla="val 6057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orma libre: forma 6">
              <a:extLst>
                <a:ext uri="{FF2B5EF4-FFF2-40B4-BE49-F238E27FC236}">
                  <a16:creationId xmlns:a16="http://schemas.microsoft.com/office/drawing/2014/main" xmlns="" id="{17F6AFF8-7F13-441A-BBCA-30D0BCBEED5A}"/>
                </a:ext>
              </a:extLst>
            </p:cNvPr>
            <p:cNvSpPr/>
            <p:nvPr/>
          </p:nvSpPr>
          <p:spPr>
            <a:xfrm>
              <a:off x="8032410" y="3939523"/>
              <a:ext cx="2764776" cy="1126098"/>
            </a:xfrm>
            <a:custGeom>
              <a:avLst/>
              <a:gdLst>
                <a:gd name="connsiteX0" fmla="*/ 0 w 2764776"/>
                <a:gd name="connsiteY0" fmla="*/ 0 h 1126098"/>
                <a:gd name="connsiteX1" fmla="*/ 2764776 w 2764776"/>
                <a:gd name="connsiteY1" fmla="*/ 0 h 1126098"/>
                <a:gd name="connsiteX2" fmla="*/ 2764776 w 2764776"/>
                <a:gd name="connsiteY2" fmla="*/ 1126098 h 1126098"/>
                <a:gd name="connsiteX3" fmla="*/ 0 w 2764776"/>
                <a:gd name="connsiteY3" fmla="*/ 1126098 h 1126098"/>
                <a:gd name="connsiteX4" fmla="*/ 0 w 2764776"/>
                <a:gd name="connsiteY4" fmla="*/ 0 h 1126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4776" h="1126098">
                  <a:moveTo>
                    <a:pt x="0" y="0"/>
                  </a:moveTo>
                  <a:lnTo>
                    <a:pt x="2764776" y="0"/>
                  </a:lnTo>
                  <a:lnTo>
                    <a:pt x="2764776" y="1126098"/>
                  </a:lnTo>
                  <a:lnTo>
                    <a:pt x="0" y="112609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400" kern="1200" dirty="0">
                  <a:latin typeface="Montserrat" panose="00000500000000000000" pitchFamily="2" charset="0"/>
                </a:rPr>
                <a:t>Autoridad competente notifica a la CN el requerimiento de la beca entregando información conforme al </a:t>
              </a:r>
              <a:r>
                <a:rPr lang="es-MX" sz="1400" kern="1200" dirty="0" err="1">
                  <a:latin typeface="Montserrat" panose="00000500000000000000" pitchFamily="2" charset="0"/>
                </a:rPr>
                <a:t>Layout</a:t>
              </a:r>
              <a:endParaRPr lang="es-MX" sz="1400" kern="1200" dirty="0">
                <a:latin typeface="Montserrat" panose="00000500000000000000" pitchFamily="2" charset="0"/>
              </a:endParaRPr>
            </a:p>
          </p:txBody>
        </p:sp>
        <p:sp>
          <p:nvSpPr>
            <p:cNvPr id="8" name="Flecha: circular 7">
              <a:extLst>
                <a:ext uri="{FF2B5EF4-FFF2-40B4-BE49-F238E27FC236}">
                  <a16:creationId xmlns:a16="http://schemas.microsoft.com/office/drawing/2014/main" xmlns="" id="{5021806D-B9A9-4BE5-AA6B-D233816C8E4A}"/>
                </a:ext>
              </a:extLst>
            </p:cNvPr>
            <p:cNvSpPr/>
            <p:nvPr/>
          </p:nvSpPr>
          <p:spPr>
            <a:xfrm>
              <a:off x="4421779" y="1052390"/>
              <a:ext cx="5415215" cy="5415215"/>
            </a:xfrm>
            <a:prstGeom prst="circularArrow">
              <a:avLst>
                <a:gd name="adj1" fmla="val 5192"/>
                <a:gd name="adj2" fmla="val 335313"/>
                <a:gd name="adj3" fmla="val 4017233"/>
                <a:gd name="adj4" fmla="val 1974619"/>
                <a:gd name="adj5" fmla="val 6057"/>
              </a:avLst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1927569"/>
                <a:satOff val="-814"/>
                <a:lumOff val="6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xmlns="" id="{B736FBEA-ABDD-41F6-8E20-168F40F2B0DB}"/>
                </a:ext>
              </a:extLst>
            </p:cNvPr>
            <p:cNvSpPr/>
            <p:nvPr/>
          </p:nvSpPr>
          <p:spPr>
            <a:xfrm>
              <a:off x="6408480" y="5442115"/>
              <a:ext cx="1441812" cy="1441812"/>
            </a:xfrm>
            <a:custGeom>
              <a:avLst/>
              <a:gdLst>
                <a:gd name="connsiteX0" fmla="*/ 0 w 1441812"/>
                <a:gd name="connsiteY0" fmla="*/ 0 h 1441812"/>
                <a:gd name="connsiteX1" fmla="*/ 1441812 w 1441812"/>
                <a:gd name="connsiteY1" fmla="*/ 0 h 1441812"/>
                <a:gd name="connsiteX2" fmla="*/ 1441812 w 1441812"/>
                <a:gd name="connsiteY2" fmla="*/ 1441812 h 1441812"/>
                <a:gd name="connsiteX3" fmla="*/ 0 w 1441812"/>
                <a:gd name="connsiteY3" fmla="*/ 1441812 h 1441812"/>
                <a:gd name="connsiteX4" fmla="*/ 0 w 1441812"/>
                <a:gd name="connsiteY4" fmla="*/ 0 h 14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812" h="1441812">
                  <a:moveTo>
                    <a:pt x="0" y="0"/>
                  </a:moveTo>
                  <a:lnTo>
                    <a:pt x="1441812" y="0"/>
                  </a:lnTo>
                  <a:lnTo>
                    <a:pt x="1441812" y="1441812"/>
                  </a:lnTo>
                  <a:lnTo>
                    <a:pt x="0" y="14418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400" kern="1200" dirty="0">
                  <a:latin typeface="Montserrat" panose="00000500000000000000" pitchFamily="2" charset="0"/>
                </a:rPr>
                <a:t>La CN confronta con la SEP la vigencia de los becarios</a:t>
              </a:r>
            </a:p>
          </p:txBody>
        </p:sp>
        <p:sp>
          <p:nvSpPr>
            <p:cNvPr id="10" name="Flecha: circular 9">
              <a:extLst>
                <a:ext uri="{FF2B5EF4-FFF2-40B4-BE49-F238E27FC236}">
                  <a16:creationId xmlns:a16="http://schemas.microsoft.com/office/drawing/2014/main" xmlns="" id="{1C0315E8-1BEE-446D-A6F8-F1AE3CAAD4AD}"/>
                </a:ext>
              </a:extLst>
            </p:cNvPr>
            <p:cNvSpPr/>
            <p:nvPr/>
          </p:nvSpPr>
          <p:spPr>
            <a:xfrm>
              <a:off x="4421779" y="1052390"/>
              <a:ext cx="5415215" cy="5415215"/>
            </a:xfrm>
            <a:prstGeom prst="circularArrow">
              <a:avLst>
                <a:gd name="adj1" fmla="val 5192"/>
                <a:gd name="adj2" fmla="val 335313"/>
                <a:gd name="adj3" fmla="val 8213582"/>
                <a:gd name="adj4" fmla="val 6447455"/>
                <a:gd name="adj5" fmla="val 6057"/>
              </a:avLst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3855137"/>
                <a:satOff val="-1629"/>
                <a:lumOff val="13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xmlns="" id="{7F4D4105-1CE1-4D08-A3A1-99A84F95470D}"/>
                </a:ext>
              </a:extLst>
            </p:cNvPr>
            <p:cNvSpPr/>
            <p:nvPr/>
          </p:nvSpPr>
          <p:spPr>
            <a:xfrm>
              <a:off x="4123068" y="3781666"/>
              <a:ext cx="1441812" cy="1441812"/>
            </a:xfrm>
            <a:custGeom>
              <a:avLst/>
              <a:gdLst>
                <a:gd name="connsiteX0" fmla="*/ 0 w 1441812"/>
                <a:gd name="connsiteY0" fmla="*/ 0 h 1441812"/>
                <a:gd name="connsiteX1" fmla="*/ 1441812 w 1441812"/>
                <a:gd name="connsiteY1" fmla="*/ 0 h 1441812"/>
                <a:gd name="connsiteX2" fmla="*/ 1441812 w 1441812"/>
                <a:gd name="connsiteY2" fmla="*/ 1441812 h 1441812"/>
                <a:gd name="connsiteX3" fmla="*/ 0 w 1441812"/>
                <a:gd name="connsiteY3" fmla="*/ 1441812 h 1441812"/>
                <a:gd name="connsiteX4" fmla="*/ 0 w 1441812"/>
                <a:gd name="connsiteY4" fmla="*/ 0 h 14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812" h="1441812">
                  <a:moveTo>
                    <a:pt x="0" y="0"/>
                  </a:moveTo>
                  <a:lnTo>
                    <a:pt x="1441812" y="0"/>
                  </a:lnTo>
                  <a:lnTo>
                    <a:pt x="1441812" y="1441812"/>
                  </a:lnTo>
                  <a:lnTo>
                    <a:pt x="0" y="14418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400" kern="1200" dirty="0">
                  <a:latin typeface="Montserrat" panose="00000500000000000000" pitchFamily="2" charset="0"/>
                </a:rPr>
                <a:t>La CN genera el pago vía SPEI</a:t>
              </a:r>
            </a:p>
          </p:txBody>
        </p:sp>
        <p:sp>
          <p:nvSpPr>
            <p:cNvPr id="12" name="Flecha: circular 11">
              <a:extLst>
                <a:ext uri="{FF2B5EF4-FFF2-40B4-BE49-F238E27FC236}">
                  <a16:creationId xmlns:a16="http://schemas.microsoft.com/office/drawing/2014/main" xmlns="" id="{7E43FF07-7927-4A50-A479-03D0035440FC}"/>
                </a:ext>
              </a:extLst>
            </p:cNvPr>
            <p:cNvSpPr/>
            <p:nvPr/>
          </p:nvSpPr>
          <p:spPr>
            <a:xfrm>
              <a:off x="4450483" y="621939"/>
              <a:ext cx="5415215" cy="5415215"/>
            </a:xfrm>
            <a:prstGeom prst="circularArrow">
              <a:avLst>
                <a:gd name="adj1" fmla="val 5192"/>
                <a:gd name="adj2" fmla="val 335313"/>
                <a:gd name="adj3" fmla="val 11878076"/>
                <a:gd name="adj4" fmla="val 10213109"/>
                <a:gd name="adj5" fmla="val 6057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5782706"/>
                <a:satOff val="-2443"/>
                <a:lumOff val="2058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xmlns="" id="{31511581-82AA-49A2-A7F3-54E502AEC6DE}"/>
                </a:ext>
              </a:extLst>
            </p:cNvPr>
            <p:cNvSpPr/>
            <p:nvPr/>
          </p:nvSpPr>
          <p:spPr>
            <a:xfrm>
              <a:off x="4085113" y="975216"/>
              <a:ext cx="2229541" cy="1441812"/>
            </a:xfrm>
            <a:custGeom>
              <a:avLst/>
              <a:gdLst>
                <a:gd name="connsiteX0" fmla="*/ 0 w 2339023"/>
                <a:gd name="connsiteY0" fmla="*/ 0 h 1441812"/>
                <a:gd name="connsiteX1" fmla="*/ 2339023 w 2339023"/>
                <a:gd name="connsiteY1" fmla="*/ 0 h 1441812"/>
                <a:gd name="connsiteX2" fmla="*/ 2339023 w 2339023"/>
                <a:gd name="connsiteY2" fmla="*/ 1441812 h 1441812"/>
                <a:gd name="connsiteX3" fmla="*/ 0 w 2339023"/>
                <a:gd name="connsiteY3" fmla="*/ 1441812 h 1441812"/>
                <a:gd name="connsiteX4" fmla="*/ 0 w 2339023"/>
                <a:gd name="connsiteY4" fmla="*/ 0 h 14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9023" h="1441812">
                  <a:moveTo>
                    <a:pt x="0" y="0"/>
                  </a:moveTo>
                  <a:lnTo>
                    <a:pt x="2339023" y="0"/>
                  </a:lnTo>
                  <a:lnTo>
                    <a:pt x="2339023" y="1441812"/>
                  </a:lnTo>
                  <a:lnTo>
                    <a:pt x="0" y="14418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400" kern="1200" dirty="0">
                  <a:latin typeface="Montserrat" panose="00000500000000000000" pitchFamily="2" charset="0"/>
                </a:rPr>
                <a:t>La CN informa a la autoridad competente de las becas otorgadas</a:t>
              </a:r>
            </a:p>
          </p:txBody>
        </p:sp>
        <p:sp>
          <p:nvSpPr>
            <p:cNvPr id="14" name="Flecha: circular 13">
              <a:extLst>
                <a:ext uri="{FF2B5EF4-FFF2-40B4-BE49-F238E27FC236}">
                  <a16:creationId xmlns:a16="http://schemas.microsoft.com/office/drawing/2014/main" xmlns="" id="{AA173402-E0D6-4303-A647-799D75A3EDB4}"/>
                </a:ext>
              </a:extLst>
            </p:cNvPr>
            <p:cNvSpPr/>
            <p:nvPr/>
          </p:nvSpPr>
          <p:spPr>
            <a:xfrm>
              <a:off x="4690219" y="1077094"/>
              <a:ext cx="5204184" cy="5158967"/>
            </a:xfrm>
            <a:prstGeom prst="circularArrow">
              <a:avLst>
                <a:gd name="adj1" fmla="val 5192"/>
                <a:gd name="adj2" fmla="val 335313"/>
                <a:gd name="adj3" fmla="val 16842680"/>
                <a:gd name="adj4" fmla="val 14919499"/>
                <a:gd name="adj5" fmla="val 619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7710275"/>
                <a:satOff val="-3257"/>
                <a:lumOff val="27451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151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9A44E163-B1AB-411E-9D9B-DDA009EDCA55}"/>
              </a:ext>
            </a:extLst>
          </p:cNvPr>
          <p:cNvSpPr txBox="1"/>
          <p:nvPr/>
        </p:nvSpPr>
        <p:spPr>
          <a:xfrm>
            <a:off x="263352" y="1124744"/>
            <a:ext cx="11665296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MX" sz="3200" b="1" dirty="0">
                <a:latin typeface="Montserrat" panose="00000500000000000000" pitchFamily="2" charset="0"/>
              </a:rPr>
              <a:t>¿Cómo se llevará el proceso en el 2º semestre 2019?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0FBCA21D-340F-4328-95B7-ADA74E370F7A}"/>
              </a:ext>
            </a:extLst>
          </p:cNvPr>
          <p:cNvSpPr txBox="1"/>
          <p:nvPr/>
        </p:nvSpPr>
        <p:spPr>
          <a:xfrm>
            <a:off x="336395" y="1772816"/>
            <a:ext cx="11592253" cy="492442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30 de agosto</a:t>
            </a:r>
            <a:r>
              <a:rPr lang="es-MX" sz="2200" dirty="0">
                <a:latin typeface="Montserrat" panose="00000500000000000000" pitchFamily="2" charset="0"/>
              </a:rPr>
              <a:t>.- Fecha límite para entregar el refrendo de la condición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de estudiante 2019-2020, de los casos enviados previamente.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07 de septiembre</a:t>
            </a:r>
            <a:r>
              <a:rPr lang="es-MX" sz="2200" dirty="0">
                <a:latin typeface="Montserrat" panose="00000500000000000000" pitchFamily="2" charset="0"/>
              </a:rPr>
              <a:t>.- La CNBBBJ realiza el cierre de padrones e inicia confrontas de RENAVI y Archivos de Solicitud con Beca Universal EMS y Jóvenes Escribiendo el futuro.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15 de septiembre</a:t>
            </a:r>
            <a:r>
              <a:rPr lang="es-MX" sz="2200" dirty="0">
                <a:latin typeface="Montserrat" panose="00000500000000000000" pitchFamily="2" charset="0"/>
              </a:rPr>
              <a:t>.- La CNBBBJ inicia validación de los datos y proceso</a:t>
            </a:r>
            <a:br>
              <a:rPr lang="es-MX" sz="2200" dirty="0">
                <a:latin typeface="Montserrat" panose="00000500000000000000" pitchFamily="2" charset="0"/>
              </a:rPr>
            </a:br>
            <a:r>
              <a:rPr lang="es-MX" sz="2200" dirty="0">
                <a:latin typeface="Montserrat" panose="00000500000000000000" pitchFamily="2" charset="0"/>
              </a:rPr>
              <a:t>de incorporación de las solicitudes no coincidentes con la confronta.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30 de septiembre </a:t>
            </a:r>
            <a:r>
              <a:rPr lang="es-MX" sz="2200" dirty="0">
                <a:latin typeface="Montserrat" panose="00000500000000000000" pitchFamily="2" charset="0"/>
              </a:rPr>
              <a:t>.- La CNBBBJ informa del estatus de las solicitudes.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Del 01 al 05 de cada mes</a:t>
            </a:r>
            <a:r>
              <a:rPr lang="es-MX" sz="2200" dirty="0">
                <a:latin typeface="Montserrat" panose="00000500000000000000" pitchFamily="2" charset="0"/>
              </a:rPr>
              <a:t>.- La CNBBBJ recibe correcciones de información  y/o nuevas solitudes de apoyos.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>
                <a:latin typeface="Montserrat" panose="00000500000000000000" pitchFamily="2" charset="0"/>
              </a:rPr>
              <a:t>Los últimos 3 días de cada mes</a:t>
            </a:r>
            <a:r>
              <a:rPr lang="es-MX" sz="2200" dirty="0">
                <a:latin typeface="Montserrat" panose="00000500000000000000" pitchFamily="2" charset="0"/>
              </a:rPr>
              <a:t>.- La CNBBBJ informa el estatus de las solitudes de apoyos. </a:t>
            </a:r>
          </a:p>
        </p:txBody>
      </p:sp>
    </p:spTree>
    <p:extLst>
      <p:ext uri="{BB962C8B-B14F-4D97-AF65-F5344CB8AC3E}">
        <p14:creationId xmlns:p14="http://schemas.microsoft.com/office/powerpoint/2010/main" val="302323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9A44E163-B1AB-411E-9D9B-DDA009EDCA55}"/>
              </a:ext>
            </a:extLst>
          </p:cNvPr>
          <p:cNvSpPr txBox="1"/>
          <p:nvPr/>
        </p:nvSpPr>
        <p:spPr>
          <a:xfrm>
            <a:off x="263352" y="1044025"/>
            <a:ext cx="11593288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MX" sz="3200" b="1" dirty="0">
                <a:latin typeface="Montserrat" pitchFamily="2" charset="77"/>
              </a:rPr>
              <a:t>Formato de llenado /  </a:t>
            </a:r>
            <a:r>
              <a:rPr lang="es-MX" sz="3200" b="1" dirty="0" err="1">
                <a:latin typeface="Montserrat" pitchFamily="2" charset="77"/>
              </a:rPr>
              <a:t>Layout</a:t>
            </a:r>
            <a:r>
              <a:rPr lang="es-MX" sz="3200" b="1" dirty="0">
                <a:latin typeface="Montserrat" pitchFamily="2" charset="77"/>
              </a:rPr>
              <a:t> de Víctimas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39783B7-0EC9-44F1-849C-2D0A678DED72}"/>
              </a:ext>
            </a:extLst>
          </p:cNvPr>
          <p:cNvSpPr txBox="1">
            <a:spLocks/>
          </p:cNvSpPr>
          <p:nvPr/>
        </p:nvSpPr>
        <p:spPr>
          <a:xfrm>
            <a:off x="311356" y="1692305"/>
            <a:ext cx="11545284" cy="872599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000" dirty="0">
                <a:latin typeface="Montserrat" panose="00000500000000000000" pitchFamily="2" charset="0"/>
              </a:rPr>
              <a:t>Es una herramienta que la CNBBBJ pone a disposición de las instituciones de atención a víctimas para facilitar la recolección de </a:t>
            </a:r>
            <a:r>
              <a:rPr lang="es-MX" sz="2000" b="1" u="sng" dirty="0">
                <a:latin typeface="Montserrat" panose="00000500000000000000" pitchFamily="2" charset="0"/>
              </a:rPr>
              <a:t>información mínima necesaria</a:t>
            </a:r>
            <a:r>
              <a:rPr lang="es-MX" sz="2000" dirty="0">
                <a:latin typeface="Montserrat" panose="00000500000000000000" pitchFamily="2" charset="0"/>
              </a:rPr>
              <a:t>. </a:t>
            </a: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xmlns="" id="{BB55744F-DF8C-4107-BF47-48FDD1655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089984"/>
              </p:ext>
            </p:extLst>
          </p:nvPr>
        </p:nvGraphicFramePr>
        <p:xfrm>
          <a:off x="2804174" y="2932774"/>
          <a:ext cx="3060700" cy="3533775"/>
        </p:xfrm>
        <a:graphic>
          <a:graphicData uri="http://schemas.openxmlformats.org/drawingml/2006/table">
            <a:tbl>
              <a:tblPr/>
              <a:tblGrid>
                <a:gridCol w="1661976">
                  <a:extLst>
                    <a:ext uri="{9D8B030D-6E8A-4147-A177-3AD203B41FA5}">
                      <a16:colId xmlns:a16="http://schemas.microsoft.com/office/drawing/2014/main" xmlns="" val="2170953565"/>
                    </a:ext>
                  </a:extLst>
                </a:gridCol>
                <a:gridCol w="1398724">
                  <a:extLst>
                    <a:ext uri="{9D8B030D-6E8A-4147-A177-3AD203B41FA5}">
                      <a16:colId xmlns:a16="http://schemas.microsoft.com/office/drawing/2014/main" xmlns="" val="146485117"/>
                    </a:ext>
                  </a:extLst>
                </a:gridCol>
              </a:tblGrid>
              <a:tr h="2381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INSTITUCIÓN QUE ATIENDE A VICTIMAS (CEAV, FISCALIA GENERAL, COMISIONES DE DERECHOS HUMANOS, ETC)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NO_CONTROL / EXPEDIENTE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572146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ALIAS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5461985"/>
                  </a:ext>
                </a:extLst>
              </a:tr>
              <a:tr h="238125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DATOS PERSONALES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TIPO DE FIGURA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6322170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NOMBRE*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825646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PRIMER APELLIDO*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826853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SEGUNDO APELLIDO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7540458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SEXO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5096799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TIPO DE VICTIMA*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7199252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TIPIFICACIÓN DEL DELITO / DERECHO HUMANO*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402906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FECHA DE NACIMIENTO*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440345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EDAD ACTUAL*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787577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CURP</a:t>
                      </a:r>
                      <a:b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</a:br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(* para mexicanos)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9897406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PAIS DE NACIMIENTO*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9105611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ENTIDAD DE NACIMIENTO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9281948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CURP DEL TITULAR O TUTOR*   - para integrantes menores de 18 años-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7677812"/>
                  </a:ext>
                </a:extLst>
              </a:tr>
            </a:tbl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36F3992F-18DA-4169-A457-C24A9FC7DDB8}"/>
              </a:ext>
            </a:extLst>
          </p:cNvPr>
          <p:cNvSpPr txBox="1"/>
          <p:nvPr/>
        </p:nvSpPr>
        <p:spPr>
          <a:xfrm>
            <a:off x="391482" y="3769848"/>
            <a:ext cx="2313103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0"/>
              </a:rPr>
              <a:t>Instituciones</a:t>
            </a:r>
            <a:br>
              <a:rPr lang="es-MX" sz="20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0"/>
              </a:rPr>
            </a:br>
            <a:r>
              <a:rPr lang="es-MX" sz="20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0"/>
              </a:rPr>
              <a:t>de atención</a:t>
            </a:r>
            <a:br>
              <a:rPr lang="es-MX" sz="20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0"/>
              </a:rPr>
            </a:br>
            <a:r>
              <a:rPr lang="es-MX" sz="20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0"/>
              </a:rPr>
              <a:t>a víctimas</a:t>
            </a:r>
          </a:p>
          <a:p>
            <a:pPr algn="ctr"/>
            <a:endParaRPr lang="es-MX" sz="1900" dirty="0">
              <a:latin typeface="Montserrat" panose="00000500000000000000" pitchFamily="2" charset="0"/>
            </a:endParaRPr>
          </a:p>
          <a:p>
            <a:pPr algn="ctr"/>
            <a:r>
              <a:rPr lang="es-MX" sz="1600" dirty="0">
                <a:solidFill>
                  <a:srgbClr val="404040"/>
                </a:solidFill>
                <a:latin typeface="Montserrat" panose="00000500000000000000" pitchFamily="2" charset="0"/>
              </a:rPr>
              <a:t>Datos del No. de  expediente y de identificación del tipo de víctima</a:t>
            </a:r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xmlns="" id="{A4B5A19A-33C2-478B-950B-065D29452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471581"/>
              </p:ext>
            </p:extLst>
          </p:nvPr>
        </p:nvGraphicFramePr>
        <p:xfrm>
          <a:off x="6141019" y="2932774"/>
          <a:ext cx="3060700" cy="3533775"/>
        </p:xfrm>
        <a:graphic>
          <a:graphicData uri="http://schemas.openxmlformats.org/drawingml/2006/table">
            <a:tbl>
              <a:tblPr/>
              <a:tblGrid>
                <a:gridCol w="1453375">
                  <a:extLst>
                    <a:ext uri="{9D8B030D-6E8A-4147-A177-3AD203B41FA5}">
                      <a16:colId xmlns:a16="http://schemas.microsoft.com/office/drawing/2014/main" xmlns="" val="3640601391"/>
                    </a:ext>
                  </a:extLst>
                </a:gridCol>
                <a:gridCol w="1607325">
                  <a:extLst>
                    <a:ext uri="{9D8B030D-6E8A-4147-A177-3AD203B41FA5}">
                      <a16:colId xmlns:a16="http://schemas.microsoft.com/office/drawing/2014/main" xmlns="" val="438131242"/>
                    </a:ext>
                  </a:extLst>
                </a:gridCol>
              </a:tblGrid>
              <a:tr h="238125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DATOS ESCOLARES DE LOS ESTUDIANTES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SITUACIÓN ESCOLAR*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1543785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CLAVE CCT*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852123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NOMBRE DE LA ESCUELA*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3037255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MATRÍCULA DEL ALUMNO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7874080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TIPO EDUCATIVO*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934764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NIVEL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2041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EDUCACIÓN BÁSICA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GRADO*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9516907"/>
                  </a:ext>
                </a:extLst>
              </a:tr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EDUCACIÓN MEDIA SUPERIOR (EMS)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TIPO DE PERIODO*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261169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PERIODO ACTUAL*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9922119"/>
                  </a:ext>
                </a:extLst>
              </a:tr>
              <a:tr h="2381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EDUCACION SUPERIOR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NOMBRE DE LA CARRERA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797079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TIPO DE PERIODO*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309545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PERIODO ACTUAL*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17404"/>
                  </a:ext>
                </a:extLst>
              </a:tr>
              <a:tr h="2000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ID PAGO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BANCO*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7472551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CLABE INTERBANCARIA*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525370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TRANSFERIDO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2560779"/>
                  </a:ext>
                </a:extLst>
              </a:tr>
            </a:tbl>
          </a:graphicData>
        </a:graphic>
      </p:graphicFrame>
      <p:cxnSp>
        <p:nvCxnSpPr>
          <p:cNvPr id="17" name="Conector: angular 16">
            <a:extLst>
              <a:ext uri="{FF2B5EF4-FFF2-40B4-BE49-F238E27FC236}">
                <a16:creationId xmlns:a16="http://schemas.microsoft.com/office/drawing/2014/main" xmlns="" id="{31263DEF-490E-449F-9A6E-41F5E1F86DF7}"/>
              </a:ext>
            </a:extLst>
          </p:cNvPr>
          <p:cNvCxnSpPr>
            <a:cxnSpLocks/>
            <a:stCxn id="15" idx="0"/>
            <a:endCxn id="14" idx="0"/>
          </p:cNvCxnSpPr>
          <p:nvPr/>
        </p:nvCxnSpPr>
        <p:spPr>
          <a:xfrm rot="5400000" flipH="1" flipV="1">
            <a:off x="2522742" y="1958066"/>
            <a:ext cx="837074" cy="2786490"/>
          </a:xfrm>
          <a:prstGeom prst="bentConnector3">
            <a:avLst>
              <a:gd name="adj1" fmla="val 127309"/>
            </a:avLst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4789E27F-920B-4488-B409-97FB6678588A}"/>
              </a:ext>
            </a:extLst>
          </p:cNvPr>
          <p:cNvSpPr txBox="1"/>
          <p:nvPr/>
        </p:nvSpPr>
        <p:spPr>
          <a:xfrm>
            <a:off x="9400892" y="2636912"/>
            <a:ext cx="244583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accent3"/>
                </a:solidFill>
                <a:latin typeface="Montserrat" panose="00000500000000000000" pitchFamily="2" charset="0"/>
              </a:rPr>
              <a:t> Instituciones + víctimas</a:t>
            </a:r>
          </a:p>
          <a:p>
            <a:pPr algn="ctr"/>
            <a:endParaRPr lang="es-MX" sz="900" dirty="0">
              <a:solidFill>
                <a:srgbClr val="404040"/>
              </a:solidFill>
              <a:latin typeface="Montserrat" panose="00000500000000000000" pitchFamily="2" charset="0"/>
            </a:endParaRPr>
          </a:p>
          <a:p>
            <a:pPr algn="ctr"/>
            <a:r>
              <a:rPr lang="es-MX" sz="1600" dirty="0">
                <a:solidFill>
                  <a:srgbClr val="404040"/>
                </a:solidFill>
                <a:latin typeface="Montserrat" panose="00000500000000000000" pitchFamily="2" charset="0"/>
              </a:rPr>
              <a:t>Datos personales y datos académicos de los estudiantes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xmlns="" id="{FCF7F2DE-90D6-46D0-A083-155B10B8FF93}"/>
              </a:ext>
            </a:extLst>
          </p:cNvPr>
          <p:cNvGrpSpPr/>
          <p:nvPr/>
        </p:nvGrpSpPr>
        <p:grpSpPr>
          <a:xfrm>
            <a:off x="4807670" y="2636913"/>
            <a:ext cx="5816140" cy="428118"/>
            <a:chOff x="4807670" y="2463831"/>
            <a:chExt cx="5816140" cy="668171"/>
          </a:xfrm>
        </p:grpSpPr>
        <p:cxnSp>
          <p:nvCxnSpPr>
            <p:cNvPr id="20" name="Conector: angular 19">
              <a:extLst>
                <a:ext uri="{FF2B5EF4-FFF2-40B4-BE49-F238E27FC236}">
                  <a16:creationId xmlns:a16="http://schemas.microsoft.com/office/drawing/2014/main" xmlns="" id="{134657FE-C524-4B75-868C-440F02A1EE0C}"/>
                </a:ext>
              </a:extLst>
            </p:cNvPr>
            <p:cNvCxnSpPr>
              <a:stCxn id="18" idx="0"/>
              <a:endCxn id="16" idx="0"/>
            </p:cNvCxnSpPr>
            <p:nvPr/>
          </p:nvCxnSpPr>
          <p:spPr>
            <a:xfrm rot="16200000" flipH="1" flipV="1">
              <a:off x="8916711" y="1218490"/>
              <a:ext cx="461757" cy="2952440"/>
            </a:xfrm>
            <a:prstGeom prst="bentConnector3">
              <a:avLst>
                <a:gd name="adj1" fmla="val -77266"/>
              </a:avLst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: angular 20">
              <a:extLst>
                <a:ext uri="{FF2B5EF4-FFF2-40B4-BE49-F238E27FC236}">
                  <a16:creationId xmlns:a16="http://schemas.microsoft.com/office/drawing/2014/main" xmlns="" id="{0F8659F9-F7DC-4A56-A94B-548A22D9DD4B}"/>
                </a:ext>
              </a:extLst>
            </p:cNvPr>
            <p:cNvCxnSpPr>
              <a:stCxn id="18" idx="0"/>
            </p:cNvCxnSpPr>
            <p:nvPr/>
          </p:nvCxnSpPr>
          <p:spPr>
            <a:xfrm rot="16200000" flipH="1" flipV="1">
              <a:off x="7484867" y="-6936"/>
              <a:ext cx="461741" cy="5816136"/>
            </a:xfrm>
            <a:prstGeom prst="bentConnector4">
              <a:avLst>
                <a:gd name="adj1" fmla="val -77267"/>
                <a:gd name="adj2" fmla="val 100009"/>
              </a:avLst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000E0CEA-7231-4EF3-94D6-B62198CE9208}"/>
              </a:ext>
            </a:extLst>
          </p:cNvPr>
          <p:cNvSpPr txBox="1"/>
          <p:nvPr/>
        </p:nvSpPr>
        <p:spPr>
          <a:xfrm>
            <a:off x="9400892" y="5014485"/>
            <a:ext cx="244583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CNBBBJ</a:t>
            </a:r>
          </a:p>
          <a:p>
            <a:pPr algn="ctr"/>
            <a:endParaRPr lang="es-MX" sz="900" dirty="0">
              <a:solidFill>
                <a:srgbClr val="404040"/>
              </a:solidFill>
              <a:latin typeface="Montserrat" panose="00000500000000000000" pitchFamily="2" charset="0"/>
            </a:endParaRPr>
          </a:p>
          <a:p>
            <a:pPr algn="ctr"/>
            <a:r>
              <a:rPr lang="es-MX" sz="1600" dirty="0">
                <a:solidFill>
                  <a:srgbClr val="404040"/>
                </a:solidFill>
                <a:latin typeface="Montserrat" panose="00000500000000000000" pitchFamily="2" charset="0"/>
              </a:rPr>
              <a:t>Campos de control</a:t>
            </a:r>
            <a:br>
              <a:rPr lang="es-MX" sz="1600" dirty="0">
                <a:solidFill>
                  <a:srgbClr val="404040"/>
                </a:solidFill>
                <a:latin typeface="Montserrat" panose="00000500000000000000" pitchFamily="2" charset="0"/>
              </a:rPr>
            </a:br>
            <a:r>
              <a:rPr lang="es-MX" sz="1600" dirty="0">
                <a:solidFill>
                  <a:srgbClr val="404040"/>
                </a:solidFill>
                <a:latin typeface="Montserrat" panose="00000500000000000000" pitchFamily="2" charset="0"/>
              </a:rPr>
              <a:t>de la CNBBBJ</a:t>
            </a:r>
          </a:p>
        </p:txBody>
      </p: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xmlns="" id="{57B9640D-4AD5-457B-9113-515A7F6A8993}"/>
              </a:ext>
            </a:extLst>
          </p:cNvPr>
          <p:cNvCxnSpPr>
            <a:cxnSpLocks/>
            <a:stCxn id="22" idx="0"/>
            <a:endCxn id="16" idx="2"/>
          </p:cNvCxnSpPr>
          <p:nvPr/>
        </p:nvCxnSpPr>
        <p:spPr>
          <a:xfrm rot="16200000" flipH="1" flipV="1">
            <a:off x="8421557" y="4264297"/>
            <a:ext cx="1452064" cy="2952440"/>
          </a:xfrm>
          <a:prstGeom prst="bentConnector5">
            <a:avLst>
              <a:gd name="adj1" fmla="val -15743"/>
              <a:gd name="adj2" fmla="val 41017"/>
              <a:gd name="adj3" fmla="val 115743"/>
            </a:avLst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xmlns="" id="{764FD38D-AF26-4A50-837D-757EF3F4C29B}"/>
              </a:ext>
            </a:extLst>
          </p:cNvPr>
          <p:cNvSpPr txBox="1"/>
          <p:nvPr/>
        </p:nvSpPr>
        <p:spPr>
          <a:xfrm>
            <a:off x="325657" y="6423139"/>
            <a:ext cx="1449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404040"/>
                </a:solidFill>
                <a:latin typeface="Montserrat" panose="00000500000000000000" pitchFamily="2" charset="0"/>
              </a:rPr>
              <a:t>*Datos obligatorios</a:t>
            </a:r>
          </a:p>
        </p:txBody>
      </p:sp>
    </p:spTree>
    <p:extLst>
      <p:ext uri="{BB962C8B-B14F-4D97-AF65-F5344CB8AC3E}">
        <p14:creationId xmlns:p14="http://schemas.microsoft.com/office/powerpoint/2010/main" val="99573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NBBJ">
      <a:dk1>
        <a:sysClr val="windowText" lastClr="000000"/>
      </a:dk1>
      <a:lt1>
        <a:sysClr val="window" lastClr="FFFFFF"/>
      </a:lt1>
      <a:dk2>
        <a:srgbClr val="13322B"/>
      </a:dk2>
      <a:lt2>
        <a:srgbClr val="285C4D"/>
      </a:lt2>
      <a:accent1>
        <a:srgbClr val="13322B"/>
      </a:accent1>
      <a:accent2>
        <a:srgbClr val="285C4D"/>
      </a:accent2>
      <a:accent3>
        <a:srgbClr val="B38E5D"/>
      </a:accent3>
      <a:accent4>
        <a:srgbClr val="D4C19C"/>
      </a:accent4>
      <a:accent5>
        <a:srgbClr val="333333"/>
      </a:accent5>
      <a:accent6>
        <a:srgbClr val="256154"/>
      </a:accent6>
      <a:hlink>
        <a:srgbClr val="13322B"/>
      </a:hlink>
      <a:folHlink>
        <a:srgbClr val="13322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814</TotalTime>
  <Words>821</Words>
  <Application>Microsoft Office PowerPoint</Application>
  <PresentationFormat>Panorámica</PresentationFormat>
  <Paragraphs>188</Paragraphs>
  <Slides>12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Montserrat Light</vt:lpstr>
      <vt:lpstr>Wingdings</vt:lpstr>
      <vt:lpstr>Tema de Office</vt:lpstr>
      <vt:lpstr>Taller “Implementación del procedimiento para la incorporación de personas con calidad de víctimas de delitos de alto impacto a los programas de la Coordinación Nacional  de Becas para el Bienestar Benito Juárez”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DGIGAE Bertha Aurora Rojas Martinez</dc:creator>
  <cp:lastModifiedBy>Grecia Durana Soriano</cp:lastModifiedBy>
  <cp:revision>90</cp:revision>
  <cp:lastPrinted>2019-10-04T14:45:06Z</cp:lastPrinted>
  <dcterms:created xsi:type="dcterms:W3CDTF">2019-02-28T20:52:34Z</dcterms:created>
  <dcterms:modified xsi:type="dcterms:W3CDTF">2019-10-04T14:47:54Z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