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4" autoAdjust="0"/>
    <p:restoredTop sz="94660"/>
  </p:normalViewPr>
  <p:slideViewPr>
    <p:cSldViewPr snapToGrid="0">
      <p:cViewPr varScale="1">
        <p:scale>
          <a:sx n="86" d="100"/>
          <a:sy n="86" d="100"/>
        </p:scale>
        <p:origin x="12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395D75FB-FC9C-4EE6-93F2-552EDB74DC6F}"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87BFF8D4-B1CF-4507-AA84-669F3FBFEC5C}" type="slidenum">
              <a:rPr lang="es-MX" smtClean="0"/>
              <a:t>‹Nº›</a:t>
            </a:fld>
            <a:endParaRPr lang="es-MX"/>
          </a:p>
        </p:txBody>
      </p:sp>
    </p:spTree>
    <p:extLst>
      <p:ext uri="{BB962C8B-B14F-4D97-AF65-F5344CB8AC3E}">
        <p14:creationId xmlns:p14="http://schemas.microsoft.com/office/powerpoint/2010/main" val="3215716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95D75FB-FC9C-4EE6-93F2-552EDB74DC6F}"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87BFF8D4-B1CF-4507-AA84-669F3FBFEC5C}" type="slidenum">
              <a:rPr lang="es-MX" smtClean="0"/>
              <a:t>‹Nº›</a:t>
            </a:fld>
            <a:endParaRPr lang="es-MX"/>
          </a:p>
        </p:txBody>
      </p:sp>
    </p:spTree>
    <p:extLst>
      <p:ext uri="{BB962C8B-B14F-4D97-AF65-F5344CB8AC3E}">
        <p14:creationId xmlns:p14="http://schemas.microsoft.com/office/powerpoint/2010/main" val="1423757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95D75FB-FC9C-4EE6-93F2-552EDB74DC6F}"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87BFF8D4-B1CF-4507-AA84-669F3FBFEC5C}" type="slidenum">
              <a:rPr lang="es-MX" smtClean="0"/>
              <a:t>‹Nº›</a:t>
            </a:fld>
            <a:endParaRPr lang="es-MX"/>
          </a:p>
        </p:txBody>
      </p:sp>
    </p:spTree>
    <p:extLst>
      <p:ext uri="{BB962C8B-B14F-4D97-AF65-F5344CB8AC3E}">
        <p14:creationId xmlns:p14="http://schemas.microsoft.com/office/powerpoint/2010/main" val="258333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395D75FB-FC9C-4EE6-93F2-552EDB74DC6F}"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87BFF8D4-B1CF-4507-AA84-669F3FBFEC5C}" type="slidenum">
              <a:rPr lang="es-MX" smtClean="0"/>
              <a:t>‹Nº›</a:t>
            </a:fld>
            <a:endParaRPr lang="es-MX"/>
          </a:p>
        </p:txBody>
      </p:sp>
    </p:spTree>
    <p:extLst>
      <p:ext uri="{BB962C8B-B14F-4D97-AF65-F5344CB8AC3E}">
        <p14:creationId xmlns:p14="http://schemas.microsoft.com/office/powerpoint/2010/main" val="3221599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95D75FB-FC9C-4EE6-93F2-552EDB74DC6F}"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87BFF8D4-B1CF-4507-AA84-669F3FBFEC5C}" type="slidenum">
              <a:rPr lang="es-MX" smtClean="0"/>
              <a:t>‹Nº›</a:t>
            </a:fld>
            <a:endParaRPr lang="es-MX"/>
          </a:p>
        </p:txBody>
      </p:sp>
    </p:spTree>
    <p:extLst>
      <p:ext uri="{BB962C8B-B14F-4D97-AF65-F5344CB8AC3E}">
        <p14:creationId xmlns:p14="http://schemas.microsoft.com/office/powerpoint/2010/main" val="1311403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395D75FB-FC9C-4EE6-93F2-552EDB74DC6F}"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87BFF8D4-B1CF-4507-AA84-669F3FBFEC5C}" type="slidenum">
              <a:rPr lang="es-MX" smtClean="0"/>
              <a:t>‹Nº›</a:t>
            </a:fld>
            <a:endParaRPr lang="es-MX"/>
          </a:p>
        </p:txBody>
      </p:sp>
    </p:spTree>
    <p:extLst>
      <p:ext uri="{BB962C8B-B14F-4D97-AF65-F5344CB8AC3E}">
        <p14:creationId xmlns:p14="http://schemas.microsoft.com/office/powerpoint/2010/main" val="2599481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395D75FB-FC9C-4EE6-93F2-552EDB74DC6F}" type="datetimeFigureOut">
              <a:rPr lang="es-MX" smtClean="0"/>
              <a:t>09/10/2019</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87BFF8D4-B1CF-4507-AA84-669F3FBFEC5C}" type="slidenum">
              <a:rPr lang="es-MX" smtClean="0"/>
              <a:t>‹Nº›</a:t>
            </a:fld>
            <a:endParaRPr lang="es-MX"/>
          </a:p>
        </p:txBody>
      </p:sp>
    </p:spTree>
    <p:extLst>
      <p:ext uri="{BB962C8B-B14F-4D97-AF65-F5344CB8AC3E}">
        <p14:creationId xmlns:p14="http://schemas.microsoft.com/office/powerpoint/2010/main" val="4190736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395D75FB-FC9C-4EE6-93F2-552EDB74DC6F}" type="datetimeFigureOut">
              <a:rPr lang="es-MX" smtClean="0"/>
              <a:t>09/10/2019</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87BFF8D4-B1CF-4507-AA84-669F3FBFEC5C}" type="slidenum">
              <a:rPr lang="es-MX" smtClean="0"/>
              <a:t>‹Nº›</a:t>
            </a:fld>
            <a:endParaRPr lang="es-MX"/>
          </a:p>
        </p:txBody>
      </p:sp>
    </p:spTree>
    <p:extLst>
      <p:ext uri="{BB962C8B-B14F-4D97-AF65-F5344CB8AC3E}">
        <p14:creationId xmlns:p14="http://schemas.microsoft.com/office/powerpoint/2010/main" val="3125582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95D75FB-FC9C-4EE6-93F2-552EDB74DC6F}" type="datetimeFigureOut">
              <a:rPr lang="es-MX" smtClean="0"/>
              <a:t>09/10/2019</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87BFF8D4-B1CF-4507-AA84-669F3FBFEC5C}" type="slidenum">
              <a:rPr lang="es-MX" smtClean="0"/>
              <a:t>‹Nº›</a:t>
            </a:fld>
            <a:endParaRPr lang="es-MX"/>
          </a:p>
        </p:txBody>
      </p:sp>
    </p:spTree>
    <p:extLst>
      <p:ext uri="{BB962C8B-B14F-4D97-AF65-F5344CB8AC3E}">
        <p14:creationId xmlns:p14="http://schemas.microsoft.com/office/powerpoint/2010/main" val="12847377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95D75FB-FC9C-4EE6-93F2-552EDB74DC6F}"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87BFF8D4-B1CF-4507-AA84-669F3FBFEC5C}" type="slidenum">
              <a:rPr lang="es-MX" smtClean="0"/>
              <a:t>‹Nº›</a:t>
            </a:fld>
            <a:endParaRPr lang="es-MX"/>
          </a:p>
        </p:txBody>
      </p:sp>
    </p:spTree>
    <p:extLst>
      <p:ext uri="{BB962C8B-B14F-4D97-AF65-F5344CB8AC3E}">
        <p14:creationId xmlns:p14="http://schemas.microsoft.com/office/powerpoint/2010/main" val="2528625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95D75FB-FC9C-4EE6-93F2-552EDB74DC6F}"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87BFF8D4-B1CF-4507-AA84-669F3FBFEC5C}" type="slidenum">
              <a:rPr lang="es-MX" smtClean="0"/>
              <a:t>‹Nº›</a:t>
            </a:fld>
            <a:endParaRPr lang="es-MX"/>
          </a:p>
        </p:txBody>
      </p:sp>
    </p:spTree>
    <p:extLst>
      <p:ext uri="{BB962C8B-B14F-4D97-AF65-F5344CB8AC3E}">
        <p14:creationId xmlns:p14="http://schemas.microsoft.com/office/powerpoint/2010/main" val="22897731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5D75FB-FC9C-4EE6-93F2-552EDB74DC6F}" type="datetimeFigureOut">
              <a:rPr lang="es-MX" smtClean="0"/>
              <a:t>09/10/2019</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BFF8D4-B1CF-4507-AA84-669F3FBFEC5C}" type="slidenum">
              <a:rPr lang="es-MX" smtClean="0"/>
              <a:t>‹Nº›</a:t>
            </a:fld>
            <a:endParaRPr lang="es-MX"/>
          </a:p>
        </p:txBody>
      </p:sp>
    </p:spTree>
    <p:extLst>
      <p:ext uri="{BB962C8B-B14F-4D97-AF65-F5344CB8AC3E}">
        <p14:creationId xmlns:p14="http://schemas.microsoft.com/office/powerpoint/2010/main" val="232739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912620" y="1411030"/>
            <a:ext cx="8366760" cy="1169551"/>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III. Elaborar planes individualizados de reparación integral del daño. Para estos efectos, se deberán considerar los estándares en materia de reparación del daño, reconocidos por el derecho internacional de los derechos humanos, así como lo establecido en la Ley General de Acceso de las Mujeres a una Vida Libre de Violencia, Ley General de Víctimas, y la Ley para el Acceso de la Mujeres a una Vida Libre de Violencia del Estado de Puebla.</a:t>
            </a:r>
          </a:p>
        </p:txBody>
      </p:sp>
      <p:graphicFrame>
        <p:nvGraphicFramePr>
          <p:cNvPr id="9" name="8 Tabla"/>
          <p:cNvGraphicFramePr>
            <a:graphicFrameLocks noGrp="1"/>
          </p:cNvGraphicFramePr>
          <p:nvPr>
            <p:extLst>
              <p:ext uri="{D42A27DB-BD31-4B8C-83A1-F6EECF244321}">
                <p14:modId xmlns:p14="http://schemas.microsoft.com/office/powerpoint/2010/main" val="4248527446"/>
              </p:ext>
            </p:extLst>
          </p:nvPr>
        </p:nvGraphicFramePr>
        <p:xfrm>
          <a:off x="1895804" y="2695371"/>
          <a:ext cx="8383577" cy="3183597"/>
        </p:xfrm>
        <a:graphic>
          <a:graphicData uri="http://schemas.openxmlformats.org/drawingml/2006/table">
            <a:tbl>
              <a:tblPr firstRow="1" bandRow="1">
                <a:tableStyleId>{073A0DAA-6AF3-43AB-8588-CEC1D06C72B9}</a:tableStyleId>
              </a:tblPr>
              <a:tblGrid>
                <a:gridCol w="871072">
                  <a:extLst>
                    <a:ext uri="{9D8B030D-6E8A-4147-A177-3AD203B41FA5}">
                      <a16:colId xmlns="" xmlns:a16="http://schemas.microsoft.com/office/drawing/2014/main" val="20001"/>
                    </a:ext>
                  </a:extLst>
                </a:gridCol>
                <a:gridCol w="2826205">
                  <a:extLst>
                    <a:ext uri="{9D8B030D-6E8A-4147-A177-3AD203B41FA5}">
                      <a16:colId xmlns="" xmlns:a16="http://schemas.microsoft.com/office/drawing/2014/main" val="20000"/>
                    </a:ext>
                  </a:extLst>
                </a:gridCol>
                <a:gridCol w="4686300">
                  <a:extLst>
                    <a:ext uri="{9D8B030D-6E8A-4147-A177-3AD203B41FA5}">
                      <a16:colId xmlns="" xmlns:a16="http://schemas.microsoft.com/office/drawing/2014/main"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chemeClr val="accent1">
                        <a:lumMod val="50000"/>
                      </a:schemeClr>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(concluido)</a:t>
                      </a:r>
                      <a:endParaRPr lang="es-MX" sz="1400" dirty="0">
                        <a:solidFill>
                          <a:schemeClr val="bg1"/>
                        </a:solidFill>
                        <a:latin typeface="Arial" pitchFamily="34" charset="0"/>
                        <a:cs typeface="Arial" pitchFamily="34" charset="0"/>
                      </a:endParaRPr>
                    </a:p>
                  </a:txBody>
                  <a:tcPr marL="68580" marR="68580" anchor="ctr">
                    <a:solidFill>
                      <a:schemeClr val="accent1">
                        <a:lumMod val="50000"/>
                      </a:schemeClr>
                    </a:solidFill>
                  </a:tcPr>
                </a:tc>
                <a:extLst>
                  <a:ext uri="{0D108BD9-81ED-4DB2-BD59-A6C34878D82A}">
                    <a16:rowId xmlns="" xmlns:a16="http://schemas.microsoft.com/office/drawing/2014/main" val="10000"/>
                  </a:ext>
                </a:extLst>
              </a:tr>
              <a:tr h="47087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Incorporar la información de los expedientes de las víctimas a las carpetas de investigación.</a:t>
                      </a:r>
                    </a:p>
                  </a:txBody>
                  <a:tcPr marL="68580" marR="68580"/>
                </a:tc>
                <a:tc>
                  <a:txBody>
                    <a:bodyPr/>
                    <a:lstStyle/>
                    <a:p>
                      <a:pPr marL="0" algn="just" defTabSz="457200" rtl="0" eaLnBrk="1" latinLnBrk="0" hangingPunct="1"/>
                      <a:r>
                        <a:rPr lang="es-MX" sz="1400" b="0" u="none" kern="1200" dirty="0">
                          <a:solidFill>
                            <a:schemeClr val="tx1"/>
                          </a:solidFill>
                          <a:latin typeface="Arial" pitchFamily="34" charset="0"/>
                          <a:ea typeface="Verdana" panose="020B0604030504040204" pitchFamily="34" charset="0"/>
                          <a:cs typeface="Arial" pitchFamily="34" charset="0"/>
                        </a:rPr>
                        <a:t>La FGE incorpora la información pertinente de los expedientes a las carpetas de investigación.</a:t>
                      </a:r>
                    </a:p>
                    <a:p>
                      <a:pPr marL="0" algn="just" defTabSz="457200" rtl="0" eaLnBrk="1" latinLnBrk="0" hangingPunct="1"/>
                      <a:endParaRPr lang="es-MX" sz="1300" b="0" u="none" kern="1200" dirty="0">
                        <a:solidFill>
                          <a:schemeClr val="tx1"/>
                        </a:solidFill>
                        <a:latin typeface="Arial" pitchFamily="34" charset="0"/>
                        <a:ea typeface="Verdana" panose="020B0604030504040204" pitchFamily="34" charset="0"/>
                        <a:cs typeface="Arial" pitchFamily="34"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lang="es-ES" sz="1300" kern="1200" dirty="0">
                          <a:solidFill>
                            <a:schemeClr val="dk1"/>
                          </a:solidFill>
                          <a:effectLst/>
                          <a:latin typeface="Arial" panose="020B0604020202020204" pitchFamily="34" charset="0"/>
                          <a:ea typeface="+mn-ea"/>
                          <a:cs typeface="Arial" panose="020B0604020202020204" pitchFamily="34" charset="0"/>
                        </a:rPr>
                        <a:t>La FGE promovió y participó en las reuniones llevadas a cabo para la armonización de la ley de Protección de Victimas del Estado de Puebla con la Ley General de Víctimas, lo cual ha arrojado la versión que determina la naturaleza jurídica  y atribuciones de la Comisión Estatal de Víctimas </a:t>
                      </a:r>
                      <a:r>
                        <a:rPr lang="es-MX" sz="1300" kern="1200" dirty="0">
                          <a:solidFill>
                            <a:schemeClr val="dk1"/>
                          </a:solidFill>
                          <a:effectLst/>
                          <a:latin typeface="Arial" panose="020B0604020202020204" pitchFamily="34" charset="0"/>
                          <a:ea typeface="+mn-ea"/>
                          <a:cs typeface="Arial" panose="020B0604020202020204" pitchFamily="34" charset="0"/>
                        </a:rPr>
                        <a:t>para su</a:t>
                      </a:r>
                      <a:r>
                        <a:rPr lang="es-MX" sz="1300" kern="1200" baseline="0" dirty="0">
                          <a:solidFill>
                            <a:schemeClr val="dk1"/>
                          </a:solidFill>
                          <a:effectLst/>
                          <a:latin typeface="Arial" panose="020B0604020202020204" pitchFamily="34" charset="0"/>
                          <a:ea typeface="+mn-ea"/>
                          <a:cs typeface="Arial" panose="020B0604020202020204" pitchFamily="34" charset="0"/>
                        </a:rPr>
                        <a:t> creación, las </a:t>
                      </a:r>
                      <a:r>
                        <a:rPr lang="es-MX" sz="1300" kern="1200" baseline="0" dirty="0" smtClean="0">
                          <a:solidFill>
                            <a:schemeClr val="dk1"/>
                          </a:solidFill>
                          <a:effectLst/>
                          <a:latin typeface="Arial" panose="020B0604020202020204" pitchFamily="34" charset="0"/>
                          <a:ea typeface="+mn-ea"/>
                          <a:cs typeface="Arial" panose="020B0604020202020204" pitchFamily="34" charset="0"/>
                        </a:rPr>
                        <a:t>reuniones se llevaron a cabo </a:t>
                      </a:r>
                      <a:r>
                        <a:rPr lang="es-MX" sz="1300" kern="1200" baseline="0" dirty="0">
                          <a:solidFill>
                            <a:schemeClr val="dk1"/>
                          </a:solidFill>
                          <a:effectLst/>
                          <a:latin typeface="Arial" panose="020B0604020202020204" pitchFamily="34" charset="0"/>
                          <a:ea typeface="+mn-ea"/>
                          <a:cs typeface="Arial" panose="020B0604020202020204" pitchFamily="34" charset="0"/>
                        </a:rPr>
                        <a:t>con la Subsecretaría de Asuntos Jurídicos de la Secretaría de Gobernación y la Consejería Jurídica, la </a:t>
                      </a:r>
                      <a:r>
                        <a:rPr lang="es-MX" sz="1300" kern="1200" baseline="0">
                          <a:solidFill>
                            <a:schemeClr val="dk1"/>
                          </a:solidFill>
                          <a:effectLst/>
                          <a:latin typeface="Arial" panose="020B0604020202020204" pitchFamily="34" charset="0"/>
                          <a:ea typeface="+mn-ea"/>
                          <a:cs typeface="Arial" panose="020B0604020202020204" pitchFamily="34" charset="0"/>
                        </a:rPr>
                        <a:t>última </a:t>
                      </a:r>
                      <a:r>
                        <a:rPr lang="es-MX" sz="1300" kern="1200" baseline="0" smtClean="0">
                          <a:solidFill>
                            <a:schemeClr val="dk1"/>
                          </a:solidFill>
                          <a:effectLst/>
                          <a:latin typeface="Arial" panose="020B0604020202020204" pitchFamily="34" charset="0"/>
                          <a:ea typeface="+mn-ea"/>
                          <a:cs typeface="Arial" panose="020B0604020202020204" pitchFamily="34" charset="0"/>
                        </a:rPr>
                        <a:t>fue el </a:t>
                      </a:r>
                      <a:r>
                        <a:rPr lang="es-MX" sz="1300" kern="1200" baseline="0" dirty="0">
                          <a:solidFill>
                            <a:schemeClr val="dk1"/>
                          </a:solidFill>
                          <a:effectLst/>
                          <a:latin typeface="Arial" panose="020B0604020202020204" pitchFamily="34" charset="0"/>
                          <a:ea typeface="+mn-ea"/>
                          <a:cs typeface="Arial" panose="020B0604020202020204" pitchFamily="34" charset="0"/>
                        </a:rPr>
                        <a:t>día 23 de septiembre de 2019.</a:t>
                      </a:r>
                      <a:endParaRPr lang="es-MX" sz="1300" kern="1200" dirty="0">
                        <a:solidFill>
                          <a:schemeClr val="dk1"/>
                        </a:solidFill>
                        <a:effectLst/>
                        <a:latin typeface="Arial" panose="020B0604020202020204" pitchFamily="34" charset="0"/>
                        <a:ea typeface="+mn-ea"/>
                        <a:cs typeface="Arial" panose="020B0604020202020204" pitchFamily="34" charset="0"/>
                      </a:endParaRPr>
                    </a:p>
                    <a:p>
                      <a:pPr marL="0" algn="just" defTabSz="457200" rtl="0" eaLnBrk="1" latinLnBrk="0" hangingPunct="1"/>
                      <a:endParaRPr lang="es-MX" sz="1400" b="0" u="none" kern="1200" dirty="0">
                        <a:solidFill>
                          <a:schemeClr val="tx1"/>
                        </a:solidFill>
                        <a:latin typeface="Arial" pitchFamily="34" charset="0"/>
                        <a:ea typeface="Verdana" panose="020B0604030504040204" pitchFamily="34" charset="0"/>
                        <a:cs typeface="Arial" pitchFamily="34" charset="0"/>
                      </a:endParaRPr>
                    </a:p>
                  </a:txBody>
                  <a:tcPr marL="68580" marR="68580"/>
                </a:tc>
                <a:extLst>
                  <a:ext uri="{0D108BD9-81ED-4DB2-BD59-A6C34878D82A}">
                    <a16:rowId xmlns="" xmlns:a16="http://schemas.microsoft.com/office/drawing/2014/main" val="10002"/>
                  </a:ext>
                </a:extLst>
              </a:tr>
            </a:tbl>
          </a:graphicData>
        </a:graphic>
      </p:graphicFrame>
      <p:sp>
        <p:nvSpPr>
          <p:cNvPr id="7" name="6 Rectángulo"/>
          <p:cNvSpPr/>
          <p:nvPr/>
        </p:nvSpPr>
        <p:spPr>
          <a:xfrm>
            <a:off x="6524840" y="282742"/>
            <a:ext cx="3910388" cy="707886"/>
          </a:xfrm>
          <a:prstGeom prst="rect">
            <a:avLst/>
          </a:prstGeom>
          <a:noFill/>
        </p:spPr>
        <p:txBody>
          <a:bodyPr wrap="square" lIns="91440" tIns="45720" rIns="91440" bIns="45720">
            <a:spAutoFit/>
          </a:bodyPr>
          <a:lstStyle/>
          <a:p>
            <a:pPr algn="ctr"/>
            <a:r>
              <a:rPr lang="es-MX" sz="2000" b="1" dirty="0">
                <a:solidFill>
                  <a:schemeClr val="accent1">
                    <a:lumMod val="50000"/>
                  </a:schemeClr>
                </a:solidFill>
                <a:latin typeface="Verdana" pitchFamily="34" charset="0"/>
                <a:ea typeface="Verdana" pitchFamily="34" charset="0"/>
                <a:cs typeface="Verdana" pitchFamily="34" charset="0"/>
              </a:rPr>
              <a:t>MEDIDAS DE JUSTICIA Y REPARACIÓN</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801303" y="190648"/>
            <a:ext cx="1044575" cy="1044575"/>
          </a:xfrm>
          <a:prstGeom prst="rect">
            <a:avLst/>
          </a:prstGeom>
          <a:noFill/>
          <a:ln>
            <a:noFill/>
          </a:ln>
        </p:spPr>
      </p:pic>
    </p:spTree>
    <p:extLst>
      <p:ext uri="{BB962C8B-B14F-4D97-AF65-F5344CB8AC3E}">
        <p14:creationId xmlns:p14="http://schemas.microsoft.com/office/powerpoint/2010/main" val="209024045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217</Words>
  <Application>Microsoft Office PowerPoint</Application>
  <PresentationFormat>Panorámica</PresentationFormat>
  <Paragraphs>10</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Verdana</vt:lpstr>
      <vt:lpstr>Tema de Office</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Griselda Lima Coeto</dc:creator>
  <cp:lastModifiedBy>Adriana Griselda Lima Coeto</cp:lastModifiedBy>
  <cp:revision>4</cp:revision>
  <dcterms:created xsi:type="dcterms:W3CDTF">2019-10-09T17:52:18Z</dcterms:created>
  <dcterms:modified xsi:type="dcterms:W3CDTF">2019-10-10T03:59:46Z</dcterms:modified>
</cp:coreProperties>
</file>