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44" autoAdjust="0"/>
    <p:restoredTop sz="94660"/>
  </p:normalViewPr>
  <p:slideViewPr>
    <p:cSldViewPr snapToGrid="0">
      <p:cViewPr varScale="1">
        <p:scale>
          <a:sx n="86" d="100"/>
          <a:sy n="86" d="100"/>
        </p:scale>
        <p:origin x="120"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MX"/>
          </a:p>
        </p:txBody>
      </p:sp>
      <p:sp>
        <p:nvSpPr>
          <p:cNvPr id="4" name="Marcador de fecha 3"/>
          <p:cNvSpPr>
            <a:spLocks noGrp="1"/>
          </p:cNvSpPr>
          <p:nvPr>
            <p:ph type="dt" sz="half" idx="10"/>
          </p:nvPr>
        </p:nvSpPr>
        <p:spPr/>
        <p:txBody>
          <a:bodyPr/>
          <a:lstStyle/>
          <a:p>
            <a:fld id="{CE141877-456C-48C8-BCF6-66CCFE57BEC0}" type="datetimeFigureOut">
              <a:rPr lang="es-MX" smtClean="0"/>
              <a:t>09/10/2019</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B8C73A69-D246-4DB5-88C9-E8179117C952}" type="slidenum">
              <a:rPr lang="es-MX" smtClean="0"/>
              <a:t>‹Nº›</a:t>
            </a:fld>
            <a:endParaRPr lang="es-MX"/>
          </a:p>
        </p:txBody>
      </p:sp>
    </p:spTree>
    <p:extLst>
      <p:ext uri="{BB962C8B-B14F-4D97-AF65-F5344CB8AC3E}">
        <p14:creationId xmlns:p14="http://schemas.microsoft.com/office/powerpoint/2010/main" val="3202495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CE141877-456C-48C8-BCF6-66CCFE57BEC0}" type="datetimeFigureOut">
              <a:rPr lang="es-MX" smtClean="0"/>
              <a:t>09/10/2019</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B8C73A69-D246-4DB5-88C9-E8179117C952}" type="slidenum">
              <a:rPr lang="es-MX" smtClean="0"/>
              <a:t>‹Nº›</a:t>
            </a:fld>
            <a:endParaRPr lang="es-MX"/>
          </a:p>
        </p:txBody>
      </p:sp>
    </p:spTree>
    <p:extLst>
      <p:ext uri="{BB962C8B-B14F-4D97-AF65-F5344CB8AC3E}">
        <p14:creationId xmlns:p14="http://schemas.microsoft.com/office/powerpoint/2010/main" val="34257104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CE141877-456C-48C8-BCF6-66CCFE57BEC0}" type="datetimeFigureOut">
              <a:rPr lang="es-MX" smtClean="0"/>
              <a:t>09/10/2019</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B8C73A69-D246-4DB5-88C9-E8179117C952}" type="slidenum">
              <a:rPr lang="es-MX" smtClean="0"/>
              <a:t>‹Nº›</a:t>
            </a:fld>
            <a:endParaRPr lang="es-MX"/>
          </a:p>
        </p:txBody>
      </p:sp>
    </p:spTree>
    <p:extLst>
      <p:ext uri="{BB962C8B-B14F-4D97-AF65-F5344CB8AC3E}">
        <p14:creationId xmlns:p14="http://schemas.microsoft.com/office/powerpoint/2010/main" val="2262225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CE141877-456C-48C8-BCF6-66CCFE57BEC0}" type="datetimeFigureOut">
              <a:rPr lang="es-MX" smtClean="0"/>
              <a:t>09/10/2019</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B8C73A69-D246-4DB5-88C9-E8179117C952}" type="slidenum">
              <a:rPr lang="es-MX" smtClean="0"/>
              <a:t>‹Nº›</a:t>
            </a:fld>
            <a:endParaRPr lang="es-MX"/>
          </a:p>
        </p:txBody>
      </p:sp>
    </p:spTree>
    <p:extLst>
      <p:ext uri="{BB962C8B-B14F-4D97-AF65-F5344CB8AC3E}">
        <p14:creationId xmlns:p14="http://schemas.microsoft.com/office/powerpoint/2010/main" val="14032293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CE141877-456C-48C8-BCF6-66CCFE57BEC0}" type="datetimeFigureOut">
              <a:rPr lang="es-MX" smtClean="0"/>
              <a:t>09/10/2019</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B8C73A69-D246-4DB5-88C9-E8179117C952}" type="slidenum">
              <a:rPr lang="es-MX" smtClean="0"/>
              <a:t>‹Nº›</a:t>
            </a:fld>
            <a:endParaRPr lang="es-MX"/>
          </a:p>
        </p:txBody>
      </p:sp>
    </p:spTree>
    <p:extLst>
      <p:ext uri="{BB962C8B-B14F-4D97-AF65-F5344CB8AC3E}">
        <p14:creationId xmlns:p14="http://schemas.microsoft.com/office/powerpoint/2010/main" val="18117724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fecha 4"/>
          <p:cNvSpPr>
            <a:spLocks noGrp="1"/>
          </p:cNvSpPr>
          <p:nvPr>
            <p:ph type="dt" sz="half" idx="10"/>
          </p:nvPr>
        </p:nvSpPr>
        <p:spPr/>
        <p:txBody>
          <a:bodyPr/>
          <a:lstStyle/>
          <a:p>
            <a:fld id="{CE141877-456C-48C8-BCF6-66CCFE57BEC0}" type="datetimeFigureOut">
              <a:rPr lang="es-MX" smtClean="0"/>
              <a:t>09/10/2019</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B8C73A69-D246-4DB5-88C9-E8179117C952}" type="slidenum">
              <a:rPr lang="es-MX" smtClean="0"/>
              <a:t>‹Nº›</a:t>
            </a:fld>
            <a:endParaRPr lang="es-MX"/>
          </a:p>
        </p:txBody>
      </p:sp>
    </p:spTree>
    <p:extLst>
      <p:ext uri="{BB962C8B-B14F-4D97-AF65-F5344CB8AC3E}">
        <p14:creationId xmlns:p14="http://schemas.microsoft.com/office/powerpoint/2010/main" val="13171489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Marcador de fecha 6"/>
          <p:cNvSpPr>
            <a:spLocks noGrp="1"/>
          </p:cNvSpPr>
          <p:nvPr>
            <p:ph type="dt" sz="half" idx="10"/>
          </p:nvPr>
        </p:nvSpPr>
        <p:spPr/>
        <p:txBody>
          <a:bodyPr/>
          <a:lstStyle/>
          <a:p>
            <a:fld id="{CE141877-456C-48C8-BCF6-66CCFE57BEC0}" type="datetimeFigureOut">
              <a:rPr lang="es-MX" smtClean="0"/>
              <a:t>09/10/2019</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B8C73A69-D246-4DB5-88C9-E8179117C952}" type="slidenum">
              <a:rPr lang="es-MX" smtClean="0"/>
              <a:t>‹Nº›</a:t>
            </a:fld>
            <a:endParaRPr lang="es-MX"/>
          </a:p>
        </p:txBody>
      </p:sp>
    </p:spTree>
    <p:extLst>
      <p:ext uri="{BB962C8B-B14F-4D97-AF65-F5344CB8AC3E}">
        <p14:creationId xmlns:p14="http://schemas.microsoft.com/office/powerpoint/2010/main" val="5710435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fecha 2"/>
          <p:cNvSpPr>
            <a:spLocks noGrp="1"/>
          </p:cNvSpPr>
          <p:nvPr>
            <p:ph type="dt" sz="half" idx="10"/>
          </p:nvPr>
        </p:nvSpPr>
        <p:spPr/>
        <p:txBody>
          <a:bodyPr/>
          <a:lstStyle/>
          <a:p>
            <a:fld id="{CE141877-456C-48C8-BCF6-66CCFE57BEC0}" type="datetimeFigureOut">
              <a:rPr lang="es-MX" smtClean="0"/>
              <a:t>09/10/2019</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B8C73A69-D246-4DB5-88C9-E8179117C952}" type="slidenum">
              <a:rPr lang="es-MX" smtClean="0"/>
              <a:t>‹Nº›</a:t>
            </a:fld>
            <a:endParaRPr lang="es-MX"/>
          </a:p>
        </p:txBody>
      </p:sp>
    </p:spTree>
    <p:extLst>
      <p:ext uri="{BB962C8B-B14F-4D97-AF65-F5344CB8AC3E}">
        <p14:creationId xmlns:p14="http://schemas.microsoft.com/office/powerpoint/2010/main" val="402717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CE141877-456C-48C8-BCF6-66CCFE57BEC0}" type="datetimeFigureOut">
              <a:rPr lang="es-MX" smtClean="0"/>
              <a:t>09/10/2019</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B8C73A69-D246-4DB5-88C9-E8179117C952}" type="slidenum">
              <a:rPr lang="es-MX" smtClean="0"/>
              <a:t>‹Nº›</a:t>
            </a:fld>
            <a:endParaRPr lang="es-MX"/>
          </a:p>
        </p:txBody>
      </p:sp>
    </p:spTree>
    <p:extLst>
      <p:ext uri="{BB962C8B-B14F-4D97-AF65-F5344CB8AC3E}">
        <p14:creationId xmlns:p14="http://schemas.microsoft.com/office/powerpoint/2010/main" val="3115540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CE141877-456C-48C8-BCF6-66CCFE57BEC0}" type="datetimeFigureOut">
              <a:rPr lang="es-MX" smtClean="0"/>
              <a:t>09/10/2019</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B8C73A69-D246-4DB5-88C9-E8179117C952}" type="slidenum">
              <a:rPr lang="es-MX" smtClean="0"/>
              <a:t>‹Nº›</a:t>
            </a:fld>
            <a:endParaRPr lang="es-MX"/>
          </a:p>
        </p:txBody>
      </p:sp>
    </p:spTree>
    <p:extLst>
      <p:ext uri="{BB962C8B-B14F-4D97-AF65-F5344CB8AC3E}">
        <p14:creationId xmlns:p14="http://schemas.microsoft.com/office/powerpoint/2010/main" val="1808721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CE141877-456C-48C8-BCF6-66CCFE57BEC0}" type="datetimeFigureOut">
              <a:rPr lang="es-MX" smtClean="0"/>
              <a:t>09/10/2019</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B8C73A69-D246-4DB5-88C9-E8179117C952}" type="slidenum">
              <a:rPr lang="es-MX" smtClean="0"/>
              <a:t>‹Nº›</a:t>
            </a:fld>
            <a:endParaRPr lang="es-MX"/>
          </a:p>
        </p:txBody>
      </p:sp>
    </p:spTree>
    <p:extLst>
      <p:ext uri="{BB962C8B-B14F-4D97-AF65-F5344CB8AC3E}">
        <p14:creationId xmlns:p14="http://schemas.microsoft.com/office/powerpoint/2010/main" val="41468923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141877-456C-48C8-BCF6-66CCFE57BEC0}" type="datetimeFigureOut">
              <a:rPr lang="es-MX" smtClean="0"/>
              <a:t>09/10/2019</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C73A69-D246-4DB5-88C9-E8179117C952}" type="slidenum">
              <a:rPr lang="es-MX" smtClean="0"/>
              <a:t>‹Nº›</a:t>
            </a:fld>
            <a:endParaRPr lang="es-MX"/>
          </a:p>
        </p:txBody>
      </p:sp>
    </p:spTree>
    <p:extLst>
      <p:ext uri="{BB962C8B-B14F-4D97-AF65-F5344CB8AC3E}">
        <p14:creationId xmlns:p14="http://schemas.microsoft.com/office/powerpoint/2010/main" val="33551519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4 CuadroTexto"/>
          <p:cNvSpPr txBox="1"/>
          <p:nvPr/>
        </p:nvSpPr>
        <p:spPr>
          <a:xfrm>
            <a:off x="1912620" y="1411030"/>
            <a:ext cx="8366760" cy="1169551"/>
          </a:xfrm>
          <a:prstGeom prst="rect">
            <a:avLst/>
          </a:prstGeom>
          <a:noFill/>
          <a:ln>
            <a:solidFill>
              <a:srgbClr val="810315"/>
            </a:solidFill>
          </a:ln>
        </p:spPr>
        <p:txBody>
          <a:bodyPr wrap="square" rtlCol="0">
            <a:spAutoFit/>
          </a:bodyPr>
          <a:lstStyle>
            <a:defPPr>
              <a:defRPr lang="en-US"/>
            </a:defPPr>
            <a:lvl1pPr algn="just">
              <a:defRPr sz="1400" b="1">
                <a:solidFill>
                  <a:schemeClr val="bg1">
                    <a:lumMod val="50000"/>
                  </a:schemeClr>
                </a:solidFill>
                <a:latin typeface="Bw Glenn Sans Bold" panose="00000800000000000000" pitchFamily="50" charset="0"/>
                <a:ea typeface="Verdana" panose="020B0604030504040204" pitchFamily="34" charset="0"/>
                <a:cs typeface="Arial" pitchFamily="34" charset="0"/>
              </a:defRPr>
            </a:lvl1pPr>
          </a:lstStyle>
          <a:p>
            <a:r>
              <a:rPr lang="es-MX" dirty="0">
                <a:solidFill>
                  <a:schemeClr val="bg2">
                    <a:lumMod val="50000"/>
                  </a:schemeClr>
                </a:solidFill>
                <a:latin typeface="Arial" pitchFamily="34" charset="0"/>
              </a:rPr>
              <a:t>Medida III. Elaborar planes individualizados de reparación integral del daño. Para estos efectos, se deberán considerar los estándares en materia de reparación del daño, reconocidos por el derecho internacional de los derechos humanos, así como lo establecido en la Ley General de Acceso de las Mujeres a una Vida Libre de Violencia, Ley General de Víctimas, y la Ley para el Acceso de la Mujeres a una Vida Libre de Violencia del Estado de Puebla.</a:t>
            </a:r>
          </a:p>
        </p:txBody>
      </p:sp>
      <p:graphicFrame>
        <p:nvGraphicFramePr>
          <p:cNvPr id="9" name="8 Tabla"/>
          <p:cNvGraphicFramePr>
            <a:graphicFrameLocks noGrp="1"/>
          </p:cNvGraphicFramePr>
          <p:nvPr>
            <p:extLst>
              <p:ext uri="{D42A27DB-BD31-4B8C-83A1-F6EECF244321}">
                <p14:modId xmlns:p14="http://schemas.microsoft.com/office/powerpoint/2010/main" val="3485323577"/>
              </p:ext>
            </p:extLst>
          </p:nvPr>
        </p:nvGraphicFramePr>
        <p:xfrm>
          <a:off x="1895804" y="2570433"/>
          <a:ext cx="8383577" cy="2909277"/>
        </p:xfrm>
        <a:graphic>
          <a:graphicData uri="http://schemas.openxmlformats.org/drawingml/2006/table">
            <a:tbl>
              <a:tblPr firstRow="1" bandRow="1">
                <a:tableStyleId>{073A0DAA-6AF3-43AB-8588-CEC1D06C72B9}</a:tableStyleId>
              </a:tblPr>
              <a:tblGrid>
                <a:gridCol w="871072">
                  <a:extLst>
                    <a:ext uri="{9D8B030D-6E8A-4147-A177-3AD203B41FA5}">
                      <a16:colId xmlns:a16="http://schemas.microsoft.com/office/drawing/2014/main" xmlns="" val="20001"/>
                    </a:ext>
                  </a:extLst>
                </a:gridCol>
                <a:gridCol w="2826205">
                  <a:extLst>
                    <a:ext uri="{9D8B030D-6E8A-4147-A177-3AD203B41FA5}">
                      <a16:colId xmlns:a16="http://schemas.microsoft.com/office/drawing/2014/main" xmlns="" val="20000"/>
                    </a:ext>
                  </a:extLst>
                </a:gridCol>
                <a:gridCol w="4686300">
                  <a:extLst>
                    <a:ext uri="{9D8B030D-6E8A-4147-A177-3AD203B41FA5}">
                      <a16:colId xmlns:a16="http://schemas.microsoft.com/office/drawing/2014/main" xmlns="" val="20002"/>
                    </a:ext>
                  </a:extLst>
                </a:gridCol>
              </a:tblGrid>
              <a:tr h="470877">
                <a:tc>
                  <a:txBody>
                    <a:bodyPr/>
                    <a:lstStyle/>
                    <a:p>
                      <a:pPr algn="ctr"/>
                      <a:r>
                        <a:rPr lang="es-MX" sz="1400" dirty="0">
                          <a:solidFill>
                            <a:schemeClr val="bg1"/>
                          </a:solidFill>
                          <a:latin typeface="Arial" pitchFamily="34" charset="0"/>
                          <a:cs typeface="Arial" pitchFamily="34" charset="0"/>
                        </a:rPr>
                        <a:t>RESP.</a:t>
                      </a:r>
                    </a:p>
                  </a:txBody>
                  <a:tcPr marL="68580" marR="68580" anchor="ctr">
                    <a:solidFill>
                      <a:schemeClr val="accent1">
                        <a:lumMod val="50000"/>
                      </a:schemeClr>
                    </a:solidFill>
                  </a:tcPr>
                </a:tc>
                <a:tc>
                  <a:txBody>
                    <a:bodyPr/>
                    <a:lstStyle/>
                    <a:p>
                      <a:pPr algn="ctr"/>
                      <a:r>
                        <a:rPr lang="es-MX" sz="1400" dirty="0">
                          <a:solidFill>
                            <a:schemeClr val="bg1"/>
                          </a:solidFill>
                          <a:latin typeface="Arial" pitchFamily="34" charset="0"/>
                          <a:cs typeface="Arial" pitchFamily="34" charset="0"/>
                        </a:rPr>
                        <a:t>ACCIÓN</a:t>
                      </a:r>
                      <a:r>
                        <a:rPr lang="es-MX" sz="1400" baseline="0" dirty="0">
                          <a:solidFill>
                            <a:schemeClr val="bg1"/>
                          </a:solidFill>
                          <a:latin typeface="Arial" pitchFamily="34" charset="0"/>
                          <a:cs typeface="Arial" pitchFamily="34" charset="0"/>
                        </a:rPr>
                        <a:t> ESPECÍFICA</a:t>
                      </a:r>
                      <a:endParaRPr lang="es-MX" sz="1400" dirty="0">
                        <a:solidFill>
                          <a:schemeClr val="bg1"/>
                        </a:solidFill>
                        <a:latin typeface="Arial" pitchFamily="34" charset="0"/>
                        <a:cs typeface="Arial" pitchFamily="34" charset="0"/>
                      </a:endParaRPr>
                    </a:p>
                  </a:txBody>
                  <a:tcPr marL="68580" marR="68580" anchor="ctr">
                    <a:solidFill>
                      <a:schemeClr val="accent1">
                        <a:lumMod val="5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400" dirty="0">
                          <a:solidFill>
                            <a:schemeClr val="bg1"/>
                          </a:solidFill>
                          <a:latin typeface="Arial" pitchFamily="34" charset="0"/>
                          <a:cs typeface="Arial" pitchFamily="34" charset="0"/>
                        </a:rPr>
                        <a:t>DESCRIPCIÓN</a:t>
                      </a:r>
                      <a:r>
                        <a:rPr lang="es-MX" sz="1400" baseline="0" dirty="0">
                          <a:solidFill>
                            <a:schemeClr val="bg1"/>
                          </a:solidFill>
                          <a:latin typeface="Arial" pitchFamily="34" charset="0"/>
                          <a:cs typeface="Arial" pitchFamily="34" charset="0"/>
                        </a:rPr>
                        <a:t> DEL AVANCE (concluido)</a:t>
                      </a:r>
                      <a:endParaRPr lang="es-MX" sz="1400" dirty="0">
                        <a:solidFill>
                          <a:schemeClr val="bg1"/>
                        </a:solidFill>
                        <a:latin typeface="Arial" pitchFamily="34" charset="0"/>
                        <a:cs typeface="Arial" pitchFamily="34" charset="0"/>
                      </a:endParaRPr>
                    </a:p>
                  </a:txBody>
                  <a:tcPr marL="68580" marR="68580" anchor="ctr">
                    <a:solidFill>
                      <a:schemeClr val="accent1">
                        <a:lumMod val="50000"/>
                      </a:schemeClr>
                    </a:solidFill>
                  </a:tcPr>
                </a:tc>
                <a:extLst>
                  <a:ext uri="{0D108BD9-81ED-4DB2-BD59-A6C34878D82A}">
                    <a16:rowId xmlns:a16="http://schemas.microsoft.com/office/drawing/2014/main" xmlns="" val="10000"/>
                  </a:ext>
                </a:extLst>
              </a:tr>
              <a:tr h="1673381">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s-MX" sz="1400" b="1" kern="1200" dirty="0">
                          <a:solidFill>
                            <a:schemeClr val="tx1"/>
                          </a:solidFill>
                          <a:latin typeface="Arial" pitchFamily="34" charset="0"/>
                          <a:ea typeface="Verdana" panose="020B0604030504040204" pitchFamily="34" charset="0"/>
                          <a:cs typeface="Arial" pitchFamily="34" charset="0"/>
                        </a:rPr>
                        <a:t>FGE</a:t>
                      </a:r>
                    </a:p>
                  </a:txBody>
                  <a:tcPr marL="68580" marR="68580" vert="vert270" anchor="ctr"/>
                </a:tc>
                <a:tc>
                  <a:txBody>
                    <a:bodyPr/>
                    <a:lstStyle/>
                    <a:p>
                      <a:pPr marL="0" algn="just" defTabSz="457200" rtl="0" eaLnBrk="1" latinLnBrk="0" hangingPunct="1"/>
                      <a:r>
                        <a:rPr lang="es-MX" sz="1400" b="1" kern="1200" dirty="0">
                          <a:solidFill>
                            <a:schemeClr val="tx1"/>
                          </a:solidFill>
                          <a:latin typeface="Arial" pitchFamily="34" charset="0"/>
                          <a:ea typeface="Verdana" panose="020B0604030504040204" pitchFamily="34" charset="0"/>
                          <a:cs typeface="Arial" pitchFamily="34" charset="0"/>
                        </a:rPr>
                        <a:t>Elaborar expedientes de víctimas tomando en cuenta sus características individuales para la reparación del daño.</a:t>
                      </a:r>
                    </a:p>
                  </a:txBody>
                  <a:tcPr marL="68580" marR="68580"/>
                </a:tc>
                <a:tc>
                  <a:txBody>
                    <a:bodyPr/>
                    <a:lstStyle/>
                    <a:p>
                      <a:pPr marL="0" algn="just" defTabSz="457200" rtl="0" eaLnBrk="1" latinLnBrk="0" hangingPunct="1"/>
                      <a:r>
                        <a:rPr lang="es-MX" sz="1400" b="0" u="none" kern="1200" dirty="0">
                          <a:solidFill>
                            <a:schemeClr val="tx1"/>
                          </a:solidFill>
                          <a:latin typeface="Arial" pitchFamily="34" charset="0"/>
                          <a:ea typeface="Verdana" panose="020B0604030504040204" pitchFamily="34" charset="0"/>
                          <a:cs typeface="Arial" pitchFamily="34" charset="0"/>
                        </a:rPr>
                        <a:t>La</a:t>
                      </a:r>
                      <a:r>
                        <a:rPr lang="es-MX" sz="1400" b="0" u="none" kern="1200" baseline="0" dirty="0">
                          <a:solidFill>
                            <a:schemeClr val="tx1"/>
                          </a:solidFill>
                          <a:latin typeface="Arial" pitchFamily="34" charset="0"/>
                          <a:ea typeface="Verdana" panose="020B0604030504040204" pitchFamily="34" charset="0"/>
                          <a:cs typeface="Arial" pitchFamily="34" charset="0"/>
                        </a:rPr>
                        <a:t> FGE elabora </a:t>
                      </a:r>
                      <a:r>
                        <a:rPr lang="es-MX" sz="1400" b="0" u="none" kern="1200" baseline="0" dirty="0" smtClean="0">
                          <a:solidFill>
                            <a:schemeClr val="tx1"/>
                          </a:solidFill>
                          <a:latin typeface="Arial" pitchFamily="34" charset="0"/>
                          <a:ea typeface="Verdana" panose="020B0604030504040204" pitchFamily="34" charset="0"/>
                          <a:cs typeface="Arial" pitchFamily="34" charset="0"/>
                        </a:rPr>
                        <a:t>de </a:t>
                      </a:r>
                      <a:r>
                        <a:rPr lang="es-MX" sz="1400" b="0" u="none" kern="1200" baseline="0" dirty="0">
                          <a:solidFill>
                            <a:schemeClr val="tx1"/>
                          </a:solidFill>
                          <a:latin typeface="Arial" pitchFamily="34" charset="0"/>
                          <a:ea typeface="Verdana" panose="020B0604030504040204" pitchFamily="34" charset="0"/>
                          <a:cs typeface="Arial" pitchFamily="34" charset="0"/>
                        </a:rPr>
                        <a:t>forma permanente, expedientes de víctimas considerando las características y necesidades individuales para la reparación del daño. </a:t>
                      </a:r>
                      <a:endParaRPr lang="es-MX" sz="1400" b="0" u="none" kern="1200" baseline="0" dirty="0" smtClean="0">
                        <a:solidFill>
                          <a:schemeClr val="tx1"/>
                        </a:solidFill>
                        <a:latin typeface="Arial" pitchFamily="34" charset="0"/>
                        <a:ea typeface="Verdana" panose="020B0604030504040204" pitchFamily="34" charset="0"/>
                        <a:cs typeface="Arial" pitchFamily="34" charset="0"/>
                      </a:endParaRPr>
                    </a:p>
                    <a:p>
                      <a:pPr marL="0" algn="just" defTabSz="457200" rtl="0" eaLnBrk="1" latinLnBrk="0" hangingPunct="1"/>
                      <a:endParaRPr lang="es-MX" sz="1400" b="0" u="none" kern="1200" dirty="0" smtClean="0">
                        <a:solidFill>
                          <a:schemeClr val="tx1"/>
                        </a:solidFill>
                        <a:latin typeface="Arial" pitchFamily="34" charset="0"/>
                        <a:ea typeface="Verdana" panose="020B0604030504040204" pitchFamily="34" charset="0"/>
                        <a:cs typeface="Arial" pitchFamily="34" charset="0"/>
                      </a:endParaRPr>
                    </a:p>
                    <a:p>
                      <a:pPr marL="0" algn="just" defTabSz="457200" rtl="0" eaLnBrk="1" latinLnBrk="0" hangingPunct="1"/>
                      <a:r>
                        <a:rPr lang="es-MX" sz="1400" b="0" u="none" kern="1200" dirty="0" smtClean="0">
                          <a:solidFill>
                            <a:schemeClr val="tx1"/>
                          </a:solidFill>
                          <a:latin typeface="Arial" pitchFamily="34" charset="0"/>
                          <a:ea typeface="Verdana" panose="020B0604030504040204" pitchFamily="34" charset="0"/>
                          <a:cs typeface="Arial" pitchFamily="34" charset="0"/>
                        </a:rPr>
                        <a:t>La FGE atiende a las víctimas del delito, con apoyo de las diferentes</a:t>
                      </a:r>
                      <a:r>
                        <a:rPr lang="es-MX" sz="1400" b="0" u="none" kern="1200" baseline="0" dirty="0" smtClean="0">
                          <a:solidFill>
                            <a:schemeClr val="tx1"/>
                          </a:solidFill>
                          <a:latin typeface="Arial" pitchFamily="34" charset="0"/>
                          <a:ea typeface="Verdana" panose="020B0604030504040204" pitchFamily="34" charset="0"/>
                          <a:cs typeface="Arial" pitchFamily="34" charset="0"/>
                        </a:rPr>
                        <a:t> instituciones del gobierno del estado. A fin de lograr una reparación integral firmó un convenio con la Secretario de Competitividad, Trabajo y Desarrollo Económico el 5 </a:t>
                      </a:r>
                      <a:r>
                        <a:rPr lang="es-MX" sz="1400" b="0" u="none" kern="1200" baseline="0" smtClean="0">
                          <a:solidFill>
                            <a:schemeClr val="tx1"/>
                          </a:solidFill>
                          <a:latin typeface="Arial" pitchFamily="34" charset="0"/>
                          <a:ea typeface="Verdana" panose="020B0604030504040204" pitchFamily="34" charset="0"/>
                          <a:cs typeface="Arial" pitchFamily="34" charset="0"/>
                        </a:rPr>
                        <a:t>de julio de 2019.</a:t>
                      </a:r>
                      <a:endParaRPr lang="es-MX" sz="1400" b="0" u="none" kern="1200" baseline="0" dirty="0" smtClean="0">
                        <a:solidFill>
                          <a:schemeClr val="tx1"/>
                        </a:solidFill>
                        <a:latin typeface="Arial" pitchFamily="34" charset="0"/>
                        <a:ea typeface="Verdana" panose="020B0604030504040204" pitchFamily="34" charset="0"/>
                        <a:cs typeface="Arial" pitchFamily="34" charset="0"/>
                      </a:endParaRPr>
                    </a:p>
                    <a:p>
                      <a:pPr marL="0" algn="just" defTabSz="457200" rtl="0" eaLnBrk="1" latinLnBrk="0" hangingPunct="1"/>
                      <a:endParaRPr lang="es-MX" sz="1400" b="0" u="none" kern="1200" baseline="0" dirty="0" smtClean="0">
                        <a:solidFill>
                          <a:schemeClr val="tx1"/>
                        </a:solidFill>
                        <a:latin typeface="Arial" pitchFamily="34" charset="0"/>
                        <a:ea typeface="Verdana" panose="020B0604030504040204" pitchFamily="34" charset="0"/>
                        <a:cs typeface="Arial" pitchFamily="34" charset="0"/>
                      </a:endParaRPr>
                    </a:p>
                    <a:p>
                      <a:pPr marL="0" algn="just" defTabSz="457200" rtl="0" eaLnBrk="1" latinLnBrk="0" hangingPunct="1"/>
                      <a:endParaRPr lang="es-MX" sz="1400" b="0" u="none" kern="1200" dirty="0">
                        <a:solidFill>
                          <a:schemeClr val="tx1"/>
                        </a:solidFill>
                        <a:latin typeface="Arial" pitchFamily="34" charset="0"/>
                        <a:ea typeface="Verdana" panose="020B0604030504040204" pitchFamily="34" charset="0"/>
                        <a:cs typeface="Arial" pitchFamily="34" charset="0"/>
                      </a:endParaRPr>
                    </a:p>
                  </a:txBody>
                  <a:tcPr marL="68580" marR="68580"/>
                </a:tc>
                <a:extLst>
                  <a:ext uri="{0D108BD9-81ED-4DB2-BD59-A6C34878D82A}">
                    <a16:rowId xmlns:a16="http://schemas.microsoft.com/office/drawing/2014/main" xmlns="" val="10001"/>
                  </a:ext>
                </a:extLst>
              </a:tr>
            </a:tbl>
          </a:graphicData>
        </a:graphic>
      </p:graphicFrame>
      <p:sp>
        <p:nvSpPr>
          <p:cNvPr id="7" name="6 Rectángulo"/>
          <p:cNvSpPr/>
          <p:nvPr/>
        </p:nvSpPr>
        <p:spPr>
          <a:xfrm>
            <a:off x="6524840" y="282742"/>
            <a:ext cx="3910388" cy="707886"/>
          </a:xfrm>
          <a:prstGeom prst="rect">
            <a:avLst/>
          </a:prstGeom>
          <a:noFill/>
        </p:spPr>
        <p:txBody>
          <a:bodyPr wrap="square" lIns="91440" tIns="45720" rIns="91440" bIns="45720">
            <a:spAutoFit/>
          </a:bodyPr>
          <a:lstStyle/>
          <a:p>
            <a:pPr algn="ctr"/>
            <a:r>
              <a:rPr lang="es-MX" sz="2000" b="1" dirty="0">
                <a:solidFill>
                  <a:schemeClr val="accent1">
                    <a:lumMod val="50000"/>
                  </a:schemeClr>
                </a:solidFill>
                <a:latin typeface="Verdana" pitchFamily="34" charset="0"/>
                <a:ea typeface="Verdana" pitchFamily="34" charset="0"/>
                <a:cs typeface="Verdana" pitchFamily="34" charset="0"/>
              </a:rPr>
              <a:t>MEDIDAS DE JUSTICIA Y REPARACIÓN</a:t>
            </a:r>
          </a:p>
        </p:txBody>
      </p:sp>
      <p:pic>
        <p:nvPicPr>
          <p:cNvPr id="8" name="Imagen 7"/>
          <p:cNvPicPr/>
          <p:nvPr/>
        </p:nvPicPr>
        <p:blipFill>
          <a:blip r:embed="rId2" cstate="print">
            <a:extLst>
              <a:ext uri="{28A0092B-C50C-407E-A947-70E740481C1C}">
                <a14:useLocalDpi xmlns:a14="http://schemas.microsoft.com/office/drawing/2010/main" val="0"/>
              </a:ext>
            </a:extLst>
          </a:blip>
          <a:stretch>
            <a:fillRect/>
          </a:stretch>
        </p:blipFill>
        <p:spPr bwMode="auto">
          <a:xfrm>
            <a:off x="801303" y="190648"/>
            <a:ext cx="1044575" cy="1044575"/>
          </a:xfrm>
          <a:prstGeom prst="rect">
            <a:avLst/>
          </a:prstGeom>
          <a:noFill/>
          <a:ln>
            <a:noFill/>
          </a:ln>
        </p:spPr>
      </p:pic>
    </p:spTree>
    <p:extLst>
      <p:ext uri="{BB962C8B-B14F-4D97-AF65-F5344CB8AC3E}">
        <p14:creationId xmlns:p14="http://schemas.microsoft.com/office/powerpoint/2010/main" val="1548634436"/>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184</Words>
  <Application>Microsoft Office PowerPoint</Application>
  <PresentationFormat>Panorámica</PresentationFormat>
  <Paragraphs>10</Paragraphs>
  <Slides>1</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vt:i4>
      </vt:variant>
    </vt:vector>
  </HeadingPairs>
  <TitlesOfParts>
    <vt:vector size="6" baseType="lpstr">
      <vt:lpstr>Arial</vt:lpstr>
      <vt:lpstr>Calibri</vt:lpstr>
      <vt:lpstr>Calibri Light</vt:lpstr>
      <vt:lpstr>Verdana</vt:lpstr>
      <vt:lpstr>Tema de Office</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Adriana Griselda Lima Coeto</dc:creator>
  <cp:lastModifiedBy>Adriana Griselda Lima Coeto</cp:lastModifiedBy>
  <cp:revision>6</cp:revision>
  <dcterms:created xsi:type="dcterms:W3CDTF">2019-10-09T17:51:12Z</dcterms:created>
  <dcterms:modified xsi:type="dcterms:W3CDTF">2019-10-10T04:04:49Z</dcterms:modified>
</cp:coreProperties>
</file>