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123E4BC6-828E-4C0E-BFDA-29BBB0BB8AFA}"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1217888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23E4BC6-828E-4C0E-BFDA-29BBB0BB8AFA}"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2768258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23E4BC6-828E-4C0E-BFDA-29BBB0BB8AFA}"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201823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23E4BC6-828E-4C0E-BFDA-29BBB0BB8AFA}"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476117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23E4BC6-828E-4C0E-BFDA-29BBB0BB8AFA}"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3692444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123E4BC6-828E-4C0E-BFDA-29BBB0BB8AFA}"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1477035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123E4BC6-828E-4C0E-BFDA-29BBB0BB8AFA}"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2538962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123E4BC6-828E-4C0E-BFDA-29BBB0BB8AFA}"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4078523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3E4BC6-828E-4C0E-BFDA-29BBB0BB8AFA}"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253600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3E4BC6-828E-4C0E-BFDA-29BBB0BB8AFA}"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3174824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3E4BC6-828E-4C0E-BFDA-29BBB0BB8AFA}"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FAB79B3-47C7-4E44-997E-4816A16721A5}" type="slidenum">
              <a:rPr lang="es-MX" smtClean="0"/>
              <a:t>‹Nº›</a:t>
            </a:fld>
            <a:endParaRPr lang="es-MX"/>
          </a:p>
        </p:txBody>
      </p:sp>
    </p:spTree>
    <p:extLst>
      <p:ext uri="{BB962C8B-B14F-4D97-AF65-F5344CB8AC3E}">
        <p14:creationId xmlns:p14="http://schemas.microsoft.com/office/powerpoint/2010/main" val="25115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E4BC6-828E-4C0E-BFDA-29BBB0BB8AFA}"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AB79B3-47C7-4E44-997E-4816A16721A5}" type="slidenum">
              <a:rPr lang="es-MX" smtClean="0"/>
              <a:t>‹Nº›</a:t>
            </a:fld>
            <a:endParaRPr lang="es-MX"/>
          </a:p>
        </p:txBody>
      </p:sp>
    </p:spTree>
    <p:extLst>
      <p:ext uri="{BB962C8B-B14F-4D97-AF65-F5344CB8AC3E}">
        <p14:creationId xmlns:p14="http://schemas.microsoft.com/office/powerpoint/2010/main" val="3911668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2800269165"/>
              </p:ext>
            </p:extLst>
          </p:nvPr>
        </p:nvGraphicFramePr>
        <p:xfrm>
          <a:off x="1948875" y="3606273"/>
          <a:ext cx="8312218" cy="3180895"/>
        </p:xfrm>
        <a:graphic>
          <a:graphicData uri="http://schemas.openxmlformats.org/drawingml/2006/table">
            <a:tbl>
              <a:tblPr firstRow="1" bandRow="1">
                <a:tableStyleId>{073A0DAA-6AF3-43AB-8588-CEC1D06C72B9}</a:tableStyleId>
              </a:tblPr>
              <a:tblGrid>
                <a:gridCol w="675018">
                  <a:extLst>
                    <a:ext uri="{9D8B030D-6E8A-4147-A177-3AD203B41FA5}">
                      <a16:colId xmlns:a16="http://schemas.microsoft.com/office/drawing/2014/main" xmlns="" val="20001"/>
                    </a:ext>
                  </a:extLst>
                </a:gridCol>
                <a:gridCol w="2414839">
                  <a:extLst>
                    <a:ext uri="{9D8B030D-6E8A-4147-A177-3AD203B41FA5}">
                      <a16:colId xmlns:a16="http://schemas.microsoft.com/office/drawing/2014/main" xmlns="" val="20000"/>
                    </a:ext>
                  </a:extLst>
                </a:gridCol>
                <a:gridCol w="5222361">
                  <a:extLst>
                    <a:ext uri="{9D8B030D-6E8A-4147-A177-3AD203B41FA5}">
                      <a16:colId xmlns:a16="http://schemas.microsoft.com/office/drawing/2014/main" xmlns=""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MX" sz="1200" b="0" kern="1200" baseline="0" dirty="0">
                          <a:solidFill>
                            <a:schemeClr val="tx1"/>
                          </a:solidFill>
                          <a:latin typeface="Arial" pitchFamily="34" charset="0"/>
                          <a:ea typeface="Verdana" panose="020B0604030504040204" pitchFamily="34" charset="0"/>
                          <a:cs typeface="Arial" pitchFamily="34" charset="0"/>
                        </a:rPr>
                        <a:t>Las versiones diseñadas con las aportaciones de los integrantes del  Sistema Estatal para Prevenir, Atender, Sancionar y Erradicar la Violencia Contra las Mujeres de 13 instrumentos normativos (Protocolos, Acuerdos, Lineamientos, Manuales de Operación) que opera la </a:t>
                      </a:r>
                      <a:r>
                        <a:rPr lang="es-MX" sz="1200" b="0" kern="1200" baseline="0" dirty="0" smtClean="0">
                          <a:solidFill>
                            <a:schemeClr val="tx1"/>
                          </a:solidFill>
                          <a:latin typeface="Arial" pitchFamily="34" charset="0"/>
                          <a:ea typeface="Verdana" panose="020B0604030504040204" pitchFamily="34" charset="0"/>
                          <a:cs typeface="Arial" pitchFamily="34" charset="0"/>
                        </a:rPr>
                        <a:t>FGE se publicaron en el POE, de la siguiente forma:</a:t>
                      </a:r>
                    </a:p>
                    <a:p>
                      <a:pPr marL="0" marR="0" lvl="0" indent="0" algn="just" defTabSz="457200" rtl="0" eaLnBrk="1" fontAlgn="auto" latinLnBrk="0" hangingPunct="1">
                        <a:lnSpc>
                          <a:spcPct val="100000"/>
                        </a:lnSpc>
                        <a:spcBef>
                          <a:spcPts val="0"/>
                        </a:spcBef>
                        <a:spcAft>
                          <a:spcPts val="0"/>
                        </a:spcAft>
                        <a:buClrTx/>
                        <a:buSzTx/>
                        <a:buFontTx/>
                        <a:buNone/>
                        <a:tabLst/>
                        <a:defRPr/>
                      </a:pPr>
                      <a:r>
                        <a:rPr lang="es-MX" sz="1200" kern="1200" dirty="0" smtClean="0">
                          <a:solidFill>
                            <a:schemeClr val="dk1"/>
                          </a:solidFill>
                          <a:effectLst/>
                          <a:latin typeface="Arial" panose="020B0604020202020204" pitchFamily="34" charset="0"/>
                          <a:ea typeface="+mn-ea"/>
                          <a:cs typeface="Arial" panose="020B0604020202020204" pitchFamily="34" charset="0"/>
                        </a:rPr>
                        <a:t>1</a:t>
                      </a:r>
                      <a:r>
                        <a:rPr lang="es-MX" sz="1200" kern="1200" dirty="0">
                          <a:solidFill>
                            <a:schemeClr val="dk1"/>
                          </a:solidFill>
                          <a:effectLst/>
                          <a:latin typeface="Arial" panose="020B0604020202020204" pitchFamily="34" charset="0"/>
                          <a:ea typeface="+mn-ea"/>
                          <a:cs typeface="Arial" panose="020B0604020202020204" pitchFamily="34" charset="0"/>
                        </a:rPr>
                        <a:t>. Acuerdo A/012/2019 por el que se abroga el similar por el que expide un nuevo protocolo de investigación del delito de feminicidio para el Estado Libre y Soberano de Puebla y se emite el Protocolo Actualizado para la Investigación del Delito de Feminicidio para el Estado Libre y Soberano de </a:t>
                      </a:r>
                      <a:r>
                        <a:rPr lang="es-MX" sz="1200" kern="1200" dirty="0" smtClean="0">
                          <a:solidFill>
                            <a:schemeClr val="dk1"/>
                          </a:solidFill>
                          <a:effectLst/>
                          <a:latin typeface="Arial" panose="020B0604020202020204" pitchFamily="34" charset="0"/>
                          <a:ea typeface="+mn-ea"/>
                          <a:cs typeface="Arial" panose="020B0604020202020204" pitchFamily="34" charset="0"/>
                        </a:rPr>
                        <a:t>Puebla,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13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indent="0" algn="just">
                        <a:buFont typeface="Arial" panose="020B0604020202020204" pitchFamily="34" charset="0"/>
                        <a:buNone/>
                      </a:pPr>
                      <a:r>
                        <a:rPr lang="es-MX" sz="1200" kern="1200" dirty="0">
                          <a:solidFill>
                            <a:schemeClr val="dk1"/>
                          </a:solidFill>
                          <a:effectLst/>
                          <a:latin typeface="Arial" panose="020B0604020202020204" pitchFamily="34" charset="0"/>
                          <a:ea typeface="+mn-ea"/>
                          <a:cs typeface="Arial" panose="020B0604020202020204" pitchFamily="34" charset="0"/>
                        </a:rPr>
                        <a:t>2.</a:t>
                      </a:r>
                      <a:r>
                        <a:rPr lang="es-MX" sz="1200" kern="1200" baseline="0" dirty="0">
                          <a:solidFill>
                            <a:schemeClr val="dk1"/>
                          </a:solidFill>
                          <a:effectLst/>
                          <a:latin typeface="Arial" panose="020B0604020202020204" pitchFamily="34" charset="0"/>
                          <a:ea typeface="+mn-ea"/>
                          <a:cs typeface="Arial" panose="020B0604020202020204" pitchFamily="34" charset="0"/>
                        </a:rPr>
                        <a:t> </a:t>
                      </a:r>
                      <a:r>
                        <a:rPr lang="es-MX" sz="1200" kern="1200" dirty="0">
                          <a:solidFill>
                            <a:schemeClr val="dk1"/>
                          </a:solidFill>
                          <a:effectLst/>
                          <a:latin typeface="Arial" panose="020B0604020202020204" pitchFamily="34" charset="0"/>
                          <a:ea typeface="+mn-ea"/>
                          <a:cs typeface="Arial" panose="020B0604020202020204" pitchFamily="34" charset="0"/>
                        </a:rPr>
                        <a:t>Acuerdo A/013/2019 por el que se abroga el similar por el que se establece el Protocolo para la Atención de Mujeres Víctimas de Delito y se emite el Protocolo Actualizado de Atención a las Mujeres Víctimas de </a:t>
                      </a:r>
                      <a:r>
                        <a:rPr lang="es-MX" sz="1200" kern="1200" dirty="0" smtClean="0">
                          <a:solidFill>
                            <a:schemeClr val="dk1"/>
                          </a:solidFill>
                          <a:effectLst/>
                          <a:latin typeface="Arial" panose="020B0604020202020204" pitchFamily="34" charset="0"/>
                          <a:ea typeface="+mn-ea"/>
                          <a:cs typeface="Arial" panose="020B0604020202020204" pitchFamily="34" charset="0"/>
                        </a:rPr>
                        <a:t>Violencia,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1690496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3382642017"/>
              </p:ext>
            </p:extLst>
          </p:nvPr>
        </p:nvGraphicFramePr>
        <p:xfrm>
          <a:off x="1948874" y="3429001"/>
          <a:ext cx="8312218" cy="3424735"/>
        </p:xfrm>
        <a:graphic>
          <a:graphicData uri="http://schemas.openxmlformats.org/drawingml/2006/table">
            <a:tbl>
              <a:tblPr firstRow="1" bandRow="1">
                <a:tableStyleId>{073A0DAA-6AF3-43AB-8588-CEC1D06C72B9}</a:tableStyleId>
              </a:tblPr>
              <a:tblGrid>
                <a:gridCol w="675018">
                  <a:extLst>
                    <a:ext uri="{9D8B030D-6E8A-4147-A177-3AD203B41FA5}">
                      <a16:colId xmlns="" xmlns:a16="http://schemas.microsoft.com/office/drawing/2014/main" val="20001"/>
                    </a:ext>
                  </a:extLst>
                </a:gridCol>
                <a:gridCol w="2090779">
                  <a:extLst>
                    <a:ext uri="{9D8B030D-6E8A-4147-A177-3AD203B41FA5}">
                      <a16:colId xmlns="" xmlns:a16="http://schemas.microsoft.com/office/drawing/2014/main" val="20000"/>
                    </a:ext>
                  </a:extLst>
                </a:gridCol>
                <a:gridCol w="5546421">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150" kern="1200" dirty="0">
                          <a:solidFill>
                            <a:schemeClr val="dk1"/>
                          </a:solidFill>
                          <a:effectLst/>
                          <a:latin typeface="Arial" panose="020B0604020202020204" pitchFamily="34" charset="0"/>
                          <a:ea typeface="+mn-ea"/>
                          <a:cs typeface="Arial" panose="020B0604020202020204" pitchFamily="34" charset="0"/>
                        </a:rPr>
                        <a:t>3. Acuerdo A/014/2019 por el que se abroga el similar por el que actualiza la versión del Protocolo para la Emisión de Órdenes de Protección de Mujeres y Niñas Víctimas de Violencia de la Fiscalía General del Estado Libre y Soberano de Puebla y se emite el Protocolo Actualizado para la Emisión de Órdenes de Protección para Mujeres y Niñas Víctimas de </a:t>
                      </a:r>
                      <a:r>
                        <a:rPr lang="es-MX" sz="1150" kern="1200" dirty="0" smtClean="0">
                          <a:solidFill>
                            <a:schemeClr val="dk1"/>
                          </a:solidFill>
                          <a:effectLst/>
                          <a:latin typeface="Arial" panose="020B0604020202020204" pitchFamily="34" charset="0"/>
                          <a:ea typeface="+mn-ea"/>
                          <a:cs typeface="Arial" panose="020B0604020202020204" pitchFamily="34" charset="0"/>
                        </a:rPr>
                        <a:t>Violencia,</a:t>
                      </a:r>
                      <a:r>
                        <a:rPr lang="es-MX" sz="115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150" i="1"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150" kern="1200" dirty="0">
                          <a:solidFill>
                            <a:schemeClr val="dk1"/>
                          </a:solidFill>
                          <a:effectLst/>
                          <a:latin typeface="Arial" panose="020B0604020202020204" pitchFamily="34" charset="0"/>
                          <a:ea typeface="+mn-ea"/>
                          <a:cs typeface="Arial" panose="020B0604020202020204" pitchFamily="34" charset="0"/>
                        </a:rPr>
                        <a:t>4. Acuerdo A/015/2019 por el que se abroga el Protocolo para Proteger y Asistir a Víctimas de Trata de Personas en el Estado de Puebla y se emite el Protocolo Actualizado para Proteger y Asistir a Víctimas de Trata de Personas en el Estado de </a:t>
                      </a:r>
                      <a:r>
                        <a:rPr lang="es-MX" sz="1150" kern="1200" dirty="0" smtClean="0">
                          <a:solidFill>
                            <a:schemeClr val="dk1"/>
                          </a:solidFill>
                          <a:effectLst/>
                          <a:latin typeface="Arial" panose="020B0604020202020204" pitchFamily="34" charset="0"/>
                          <a:ea typeface="+mn-ea"/>
                          <a:cs typeface="Arial" panose="020B0604020202020204" pitchFamily="34" charset="0"/>
                        </a:rPr>
                        <a:t>Puebla,</a:t>
                      </a:r>
                      <a:r>
                        <a:rPr lang="es-MX" sz="115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150" i="1" kern="1200" dirty="0" smtClean="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150" i="1" kern="1200" dirty="0" smtClean="0">
                          <a:solidFill>
                            <a:schemeClr val="dk1"/>
                          </a:solidFill>
                          <a:effectLst/>
                          <a:latin typeface="Arial" panose="020B0604020202020204" pitchFamily="34" charset="0"/>
                          <a:ea typeface="+mn-ea"/>
                          <a:cs typeface="Arial" panose="020B0604020202020204" pitchFamily="34" charset="0"/>
                        </a:rPr>
                        <a:t>5</a:t>
                      </a:r>
                      <a:r>
                        <a:rPr lang="es-MX" sz="1150" kern="1200" dirty="0" smtClean="0">
                          <a:solidFill>
                            <a:schemeClr val="dk1"/>
                          </a:solidFill>
                          <a:effectLst/>
                          <a:latin typeface="Arial" panose="020B0604020202020204" pitchFamily="34" charset="0"/>
                          <a:ea typeface="+mn-ea"/>
                          <a:cs typeface="Arial" panose="020B0604020202020204" pitchFamily="34" charset="0"/>
                        </a:rPr>
                        <a:t>. </a:t>
                      </a:r>
                      <a:r>
                        <a:rPr lang="es-MX" sz="1150" kern="1200" dirty="0">
                          <a:solidFill>
                            <a:schemeClr val="dk1"/>
                          </a:solidFill>
                          <a:effectLst/>
                          <a:latin typeface="Arial" panose="020B0604020202020204" pitchFamily="34" charset="0"/>
                          <a:ea typeface="+mn-ea"/>
                          <a:cs typeface="Arial" panose="020B0604020202020204" pitchFamily="34" charset="0"/>
                        </a:rPr>
                        <a:t>Acuerdo A/016/2019 por el que se abroga el similar por el que expide el Protocolo para la investigación, preparación a juicio y juicio de los delitos en materia de trata de personas para el Estado Libre y Soberano de Puebla y se emite Protocolo Actualizado para la investigación, preparación a juicio y juicio de los delitos en materia de trata de personas para el Estado Libre y Soberano de </a:t>
                      </a:r>
                      <a:r>
                        <a:rPr lang="es-MX" sz="1150" kern="1200" dirty="0" smtClean="0">
                          <a:solidFill>
                            <a:schemeClr val="dk1"/>
                          </a:solidFill>
                          <a:effectLst/>
                          <a:latin typeface="Arial" panose="020B0604020202020204" pitchFamily="34" charset="0"/>
                          <a:ea typeface="+mn-ea"/>
                          <a:cs typeface="Arial" panose="020B0604020202020204" pitchFamily="34" charset="0"/>
                        </a:rPr>
                        <a:t>Puebla,</a:t>
                      </a:r>
                      <a:r>
                        <a:rPr lang="es-MX" sz="115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4022843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45878" y="1036077"/>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503452608"/>
              </p:ext>
            </p:extLst>
          </p:nvPr>
        </p:nvGraphicFramePr>
        <p:xfrm>
          <a:off x="1845877" y="3311346"/>
          <a:ext cx="8415213" cy="3302815"/>
        </p:xfrm>
        <a:graphic>
          <a:graphicData uri="http://schemas.openxmlformats.org/drawingml/2006/table">
            <a:tbl>
              <a:tblPr firstRow="1" bandRow="1">
                <a:tableStyleId>{073A0DAA-6AF3-43AB-8588-CEC1D06C72B9}</a:tableStyleId>
              </a:tblPr>
              <a:tblGrid>
                <a:gridCol w="683382">
                  <a:extLst>
                    <a:ext uri="{9D8B030D-6E8A-4147-A177-3AD203B41FA5}">
                      <a16:colId xmlns="" xmlns:a16="http://schemas.microsoft.com/office/drawing/2014/main" val="20001"/>
                    </a:ext>
                  </a:extLst>
                </a:gridCol>
                <a:gridCol w="2444761">
                  <a:extLst>
                    <a:ext uri="{9D8B030D-6E8A-4147-A177-3AD203B41FA5}">
                      <a16:colId xmlns="" xmlns:a16="http://schemas.microsoft.com/office/drawing/2014/main" val="20000"/>
                    </a:ext>
                  </a:extLst>
                </a:gridCol>
                <a:gridCol w="5287070">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200" dirty="0">
                          <a:solidFill>
                            <a:schemeClr val="bg1"/>
                          </a:solidFill>
                          <a:latin typeface="Arial" pitchFamily="34" charset="0"/>
                          <a:cs typeface="Arial" pitchFamily="34" charset="0"/>
                        </a:rPr>
                        <a:t>ACCIÓN</a:t>
                      </a:r>
                      <a:r>
                        <a:rPr lang="es-MX" sz="1200" baseline="0" dirty="0">
                          <a:solidFill>
                            <a:schemeClr val="bg1"/>
                          </a:solidFill>
                          <a:latin typeface="Arial" pitchFamily="34" charset="0"/>
                          <a:cs typeface="Arial" pitchFamily="34" charset="0"/>
                        </a:rPr>
                        <a:t> ESPECÍFICA</a:t>
                      </a:r>
                      <a:endParaRPr lang="es-MX" sz="12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dirty="0">
                          <a:solidFill>
                            <a:schemeClr val="bg1"/>
                          </a:solidFill>
                          <a:latin typeface="Arial" pitchFamily="34" charset="0"/>
                          <a:cs typeface="Arial" pitchFamily="34" charset="0"/>
                        </a:rPr>
                        <a:t>DESCRIPCIÓN</a:t>
                      </a:r>
                      <a:r>
                        <a:rPr lang="es-MX" sz="1200" baseline="0" dirty="0">
                          <a:solidFill>
                            <a:schemeClr val="bg1"/>
                          </a:solidFill>
                          <a:latin typeface="Arial" pitchFamily="34" charset="0"/>
                          <a:cs typeface="Arial" pitchFamily="34" charset="0"/>
                        </a:rPr>
                        <a:t> DEL AVANCE (concluido)</a:t>
                      </a:r>
                      <a:endParaRPr lang="es-MX" sz="12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2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100" kern="1200" dirty="0">
                          <a:solidFill>
                            <a:schemeClr val="dk1"/>
                          </a:solidFill>
                          <a:effectLst/>
                          <a:latin typeface="Arial" panose="020B0604020202020204" pitchFamily="34" charset="0"/>
                          <a:ea typeface="+mn-ea"/>
                          <a:cs typeface="Arial" panose="020B0604020202020204" pitchFamily="34" charset="0"/>
                        </a:rPr>
                        <a:t>6. Acuerdo A/017/2019 por el que se abroga el similar por el que se expide el Protocolo ALBA para el Estado de Puebla y se emite el Protocolo ALBA Actualizado para el Estado de </a:t>
                      </a:r>
                      <a:r>
                        <a:rPr lang="es-MX" sz="1100" kern="1200" dirty="0" smtClean="0">
                          <a:solidFill>
                            <a:schemeClr val="dk1"/>
                          </a:solidFill>
                          <a:effectLst/>
                          <a:latin typeface="Arial" panose="020B0604020202020204" pitchFamily="34" charset="0"/>
                          <a:ea typeface="+mn-ea"/>
                          <a:cs typeface="Arial" panose="020B0604020202020204" pitchFamily="34" charset="0"/>
                        </a:rPr>
                        <a:t>Puebla,</a:t>
                      </a:r>
                      <a:r>
                        <a:rPr lang="es-MX" sz="11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1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100" kern="1200" dirty="0">
                          <a:solidFill>
                            <a:schemeClr val="dk1"/>
                          </a:solidFill>
                          <a:effectLst/>
                          <a:latin typeface="Arial" panose="020B0604020202020204" pitchFamily="34" charset="0"/>
                          <a:ea typeface="+mn-ea"/>
                          <a:cs typeface="Arial" panose="020B0604020202020204" pitchFamily="34" charset="0"/>
                        </a:rPr>
                        <a:t>7. Acuerdo A/18/2019 por que se abroga el similar por el que se expide el Protocolo de Actuación en la Investigación de Delitos Sexuales y se emite el Protocolo Actualizado de Actuación en la Investigación de Delitos </a:t>
                      </a:r>
                      <a:r>
                        <a:rPr lang="es-MX" sz="1100" kern="1200" dirty="0" smtClean="0">
                          <a:solidFill>
                            <a:schemeClr val="dk1"/>
                          </a:solidFill>
                          <a:effectLst/>
                          <a:latin typeface="Arial" panose="020B0604020202020204" pitchFamily="34" charset="0"/>
                          <a:ea typeface="+mn-ea"/>
                          <a:cs typeface="Arial" panose="020B0604020202020204" pitchFamily="34" charset="0"/>
                        </a:rPr>
                        <a:t>Sexuales,</a:t>
                      </a:r>
                      <a:r>
                        <a:rPr lang="es-MX" sz="11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r>
                        <a:rPr lang="es-MX" sz="1100" kern="1200" dirty="0" smtClean="0">
                          <a:solidFill>
                            <a:schemeClr val="dk1"/>
                          </a:solidFill>
                          <a:effectLst/>
                          <a:latin typeface="Arial" panose="020B0604020202020204" pitchFamily="34" charset="0"/>
                          <a:ea typeface="+mn-ea"/>
                          <a:cs typeface="Arial" panose="020B0604020202020204" pitchFamily="34" charset="0"/>
                        </a:rPr>
                        <a:t>.</a:t>
                      </a:r>
                      <a:endParaRPr lang="es-MX" sz="1100" kern="1200" dirty="0">
                        <a:solidFill>
                          <a:schemeClr val="dk1"/>
                        </a:solidFill>
                        <a:effectLst/>
                        <a:latin typeface="Arial" panose="020B0604020202020204" pitchFamily="34" charset="0"/>
                        <a:ea typeface="+mn-ea"/>
                        <a:cs typeface="Arial" panose="020B0604020202020204" pitchFamily="34" charset="0"/>
                      </a:endParaRPr>
                    </a:p>
                    <a:p>
                      <a:pPr marL="0" indent="0" algn="just">
                        <a:buFont typeface="Arial" panose="020B0604020202020204" pitchFamily="34" charset="0"/>
                        <a:buNone/>
                      </a:pPr>
                      <a:r>
                        <a:rPr lang="es-MX" sz="1100" kern="1200" dirty="0">
                          <a:solidFill>
                            <a:schemeClr val="dk1"/>
                          </a:solidFill>
                          <a:effectLst/>
                          <a:latin typeface="Arial" panose="020B0604020202020204" pitchFamily="34" charset="0"/>
                          <a:ea typeface="+mn-ea"/>
                          <a:cs typeface="Arial" panose="020B0604020202020204" pitchFamily="34" charset="0"/>
                        </a:rPr>
                        <a:t>8.</a:t>
                      </a:r>
                      <a:r>
                        <a:rPr lang="es-MX" sz="1100" kern="1200" baseline="0" dirty="0">
                          <a:solidFill>
                            <a:schemeClr val="dk1"/>
                          </a:solidFill>
                          <a:effectLst/>
                          <a:latin typeface="Arial" panose="020B0604020202020204" pitchFamily="34" charset="0"/>
                          <a:ea typeface="+mn-ea"/>
                          <a:cs typeface="Arial" panose="020B0604020202020204" pitchFamily="34" charset="0"/>
                        </a:rPr>
                        <a:t> </a:t>
                      </a:r>
                      <a:r>
                        <a:rPr lang="es-MX" sz="1100" kern="1200" dirty="0">
                          <a:solidFill>
                            <a:schemeClr val="dk1"/>
                          </a:solidFill>
                          <a:effectLst/>
                          <a:latin typeface="Arial" panose="020B0604020202020204" pitchFamily="34" charset="0"/>
                          <a:ea typeface="+mn-ea"/>
                          <a:cs typeface="Arial" panose="020B0604020202020204" pitchFamily="34" charset="0"/>
                        </a:rPr>
                        <a:t>Acuerdo A/019/2019 por el que se emiten </a:t>
                      </a:r>
                      <a:r>
                        <a:rPr lang="es-MX" sz="1100" kern="1200" dirty="0" smtClean="0">
                          <a:solidFill>
                            <a:schemeClr val="dk1"/>
                          </a:solidFill>
                          <a:effectLst/>
                          <a:latin typeface="Arial" panose="020B0604020202020204" pitchFamily="34" charset="0"/>
                          <a:ea typeface="+mn-ea"/>
                          <a:cs typeface="Arial" panose="020B0604020202020204" pitchFamily="34" charset="0"/>
                        </a:rPr>
                        <a:t>los </a:t>
                      </a:r>
                      <a:r>
                        <a:rPr lang="es-MX" sz="1100" kern="1200" dirty="0">
                          <a:solidFill>
                            <a:schemeClr val="dk1"/>
                          </a:solidFill>
                          <a:effectLst/>
                          <a:latin typeface="Arial" panose="020B0604020202020204" pitchFamily="34" charset="0"/>
                          <a:ea typeface="+mn-ea"/>
                          <a:cs typeface="Arial" panose="020B0604020202020204" pitchFamily="34" charset="0"/>
                        </a:rPr>
                        <a:t>Lineamientos para la Protección de Datos Personales de Mujeres víctimas de </a:t>
                      </a:r>
                      <a:r>
                        <a:rPr lang="es-MX" sz="1100" kern="1200" dirty="0" smtClean="0">
                          <a:solidFill>
                            <a:schemeClr val="dk1"/>
                          </a:solidFill>
                          <a:effectLst/>
                          <a:latin typeface="Arial" panose="020B0604020202020204" pitchFamily="34" charset="0"/>
                          <a:ea typeface="+mn-ea"/>
                          <a:cs typeface="Arial" panose="020B0604020202020204" pitchFamily="34" charset="0"/>
                        </a:rPr>
                        <a:t>Delito,</a:t>
                      </a:r>
                      <a:r>
                        <a:rPr lang="es-MX" sz="11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1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100" kern="1200" dirty="0">
                          <a:solidFill>
                            <a:schemeClr val="dk1"/>
                          </a:solidFill>
                          <a:effectLst/>
                          <a:latin typeface="Arial" panose="020B0604020202020204" pitchFamily="34" charset="0"/>
                          <a:ea typeface="+mn-ea"/>
                          <a:cs typeface="Arial" panose="020B0604020202020204" pitchFamily="34" charset="0"/>
                        </a:rPr>
                        <a:t>9. Acuerdo A/020/2019 por el que se abroga el similar A/018/2018 emitido por el Fiscal de Investigación Metropolitana, Encargado del Despacho de la Fiscalía General del Estado de Puebla, publicado en el Periódico Oficial del Estado de Puebla el 22 de octubre de 2018 y se establecen las Disposiciones Administrativas Actualizadas para la Formación, Permanencia y los Perfiles Especializados del Personal Asignado para la Atención de Mujeres Víctimas de Violencia en el Estado de </a:t>
                      </a:r>
                      <a:r>
                        <a:rPr lang="es-MX" sz="1100" kern="1200" dirty="0" smtClean="0">
                          <a:solidFill>
                            <a:schemeClr val="dk1"/>
                          </a:solidFill>
                          <a:effectLst/>
                          <a:latin typeface="Arial" panose="020B0604020202020204" pitchFamily="34" charset="0"/>
                          <a:ea typeface="+mn-ea"/>
                          <a:cs typeface="Arial" panose="020B0604020202020204" pitchFamily="34" charset="0"/>
                        </a:rPr>
                        <a:t>Puebla,</a:t>
                      </a:r>
                      <a:r>
                        <a:rPr lang="es-MX" sz="11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100"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729591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4286920042"/>
              </p:ext>
            </p:extLst>
          </p:nvPr>
        </p:nvGraphicFramePr>
        <p:xfrm>
          <a:off x="1948874" y="3311346"/>
          <a:ext cx="8312218" cy="3363775"/>
        </p:xfrm>
        <a:graphic>
          <a:graphicData uri="http://schemas.openxmlformats.org/drawingml/2006/table">
            <a:tbl>
              <a:tblPr firstRow="1" bandRow="1">
                <a:tableStyleId>{073A0DAA-6AF3-43AB-8588-CEC1D06C72B9}</a:tableStyleId>
              </a:tblPr>
              <a:tblGrid>
                <a:gridCol w="675018">
                  <a:extLst>
                    <a:ext uri="{9D8B030D-6E8A-4147-A177-3AD203B41FA5}">
                      <a16:colId xmlns="" xmlns:a16="http://schemas.microsoft.com/office/drawing/2014/main" val="20001"/>
                    </a:ext>
                  </a:extLst>
                </a:gridCol>
                <a:gridCol w="2414839">
                  <a:extLst>
                    <a:ext uri="{9D8B030D-6E8A-4147-A177-3AD203B41FA5}">
                      <a16:colId xmlns="" xmlns:a16="http://schemas.microsoft.com/office/drawing/2014/main" val="20000"/>
                    </a:ext>
                  </a:extLst>
                </a:gridCol>
                <a:gridCol w="5222361">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150" kern="1200" dirty="0">
                          <a:solidFill>
                            <a:schemeClr val="dk1"/>
                          </a:solidFill>
                          <a:effectLst/>
                          <a:latin typeface="Arial" panose="020B0604020202020204" pitchFamily="34" charset="0"/>
                          <a:ea typeface="+mn-ea"/>
                          <a:cs typeface="Arial" panose="020B0604020202020204" pitchFamily="34" charset="0"/>
                        </a:rPr>
                        <a:t>10</a:t>
                      </a:r>
                      <a:r>
                        <a:rPr lang="es-MX" sz="1200" kern="1200" dirty="0">
                          <a:solidFill>
                            <a:schemeClr val="dk1"/>
                          </a:solidFill>
                          <a:effectLst/>
                          <a:latin typeface="Arial" panose="020B0604020202020204" pitchFamily="34" charset="0"/>
                          <a:ea typeface="+mn-ea"/>
                          <a:cs typeface="Arial" panose="020B0604020202020204" pitchFamily="34" charset="0"/>
                        </a:rPr>
                        <a:t>. Acuerdo A/021/2019 por el que se abroga su similar A/003/2018 y se emiten los Lineamientos Actualizados para la Atención a Víctimas de Violación en Relación a la NOM-046-SSA2-2005, en Materia de Violencia Familiar, Sexual y Contra las </a:t>
                      </a:r>
                      <a:r>
                        <a:rPr lang="es-MX" sz="1200" kern="1200" dirty="0" smtClean="0">
                          <a:solidFill>
                            <a:schemeClr val="dk1"/>
                          </a:solidFill>
                          <a:effectLst/>
                          <a:latin typeface="Arial" panose="020B0604020202020204" pitchFamily="34" charset="0"/>
                          <a:ea typeface="+mn-ea"/>
                          <a:cs typeface="Arial" panose="020B0604020202020204" pitchFamily="34" charset="0"/>
                        </a:rPr>
                        <a:t>Mujeres,</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11.</a:t>
                      </a:r>
                      <a:r>
                        <a:rPr lang="es-MX" sz="1200" kern="1200" baseline="0" dirty="0">
                          <a:solidFill>
                            <a:schemeClr val="dk1"/>
                          </a:solidFill>
                          <a:effectLst/>
                          <a:latin typeface="Arial" panose="020B0604020202020204" pitchFamily="34" charset="0"/>
                          <a:ea typeface="+mn-ea"/>
                          <a:cs typeface="Arial" panose="020B0604020202020204" pitchFamily="34" charset="0"/>
                        </a:rPr>
                        <a:t> </a:t>
                      </a:r>
                      <a:r>
                        <a:rPr lang="es-MX" sz="1200" kern="1200" dirty="0">
                          <a:solidFill>
                            <a:schemeClr val="dk1"/>
                          </a:solidFill>
                          <a:effectLst/>
                          <a:latin typeface="Arial" panose="020B0604020202020204" pitchFamily="34" charset="0"/>
                          <a:ea typeface="+mn-ea"/>
                          <a:cs typeface="Arial" panose="020B0604020202020204" pitchFamily="34" charset="0"/>
                        </a:rPr>
                        <a:t>Acuerdo A/22/2019 por el que se abroga su similar A/004/2018 y se emiten los Lineamientos Actualizados de Actuación para las y los Agentes del Ministerio público que Tengan Conocimiento de Asuntos que Involucren Integrantes de Pueblos y Comunidades Indígenas, para la Asignación del Intérprete en la Lengua que </a:t>
                      </a:r>
                      <a:r>
                        <a:rPr lang="es-MX" sz="1200" kern="1200" dirty="0" smtClean="0">
                          <a:solidFill>
                            <a:schemeClr val="dk1"/>
                          </a:solidFill>
                          <a:effectLst/>
                          <a:latin typeface="Arial" panose="020B0604020202020204" pitchFamily="34" charset="0"/>
                          <a:ea typeface="+mn-ea"/>
                          <a:cs typeface="Arial" panose="020B0604020202020204" pitchFamily="34" charset="0"/>
                        </a:rPr>
                        <a:t>Corresponda,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a:t>
                      </a:r>
                      <a:r>
                        <a:rPr lang="es-MX" sz="1200" kern="1200" baseline="0" smtClean="0">
                          <a:solidFill>
                            <a:schemeClr val="dk1"/>
                          </a:solidFill>
                          <a:effectLst/>
                          <a:latin typeface="Arial" panose="020B0604020202020204" pitchFamily="34" charset="0"/>
                          <a:ea typeface="+mn-ea"/>
                          <a:cs typeface="Arial" panose="020B0604020202020204" pitchFamily="34" charset="0"/>
                        </a:rPr>
                        <a:t>el 18 </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12.Acuerdo A/023/2019 que establece los Lineamientos para la Atención de las Personas Adultas Mayores involucradas en Carpetas de </a:t>
                      </a:r>
                      <a:r>
                        <a:rPr lang="es-MX" sz="1200" kern="1200" dirty="0" smtClean="0">
                          <a:solidFill>
                            <a:schemeClr val="dk1"/>
                          </a:solidFill>
                          <a:effectLst/>
                          <a:latin typeface="Arial" panose="020B0604020202020204" pitchFamily="34" charset="0"/>
                          <a:ea typeface="+mn-ea"/>
                          <a:cs typeface="Arial" panose="020B0604020202020204" pitchFamily="34" charset="0"/>
                        </a:rPr>
                        <a:t>Investigación,</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13. Acuerdo A/024/2019 por el que se emite el Manual para la Evaluación de Riesgo y Registro de Órdenes de </a:t>
                      </a:r>
                      <a:r>
                        <a:rPr lang="es-MX" sz="1200" kern="1200" dirty="0" smtClean="0">
                          <a:solidFill>
                            <a:schemeClr val="dk1"/>
                          </a:solidFill>
                          <a:effectLst/>
                          <a:latin typeface="Arial" panose="020B0604020202020204" pitchFamily="34" charset="0"/>
                          <a:ea typeface="+mn-ea"/>
                          <a:cs typeface="Arial" panose="020B0604020202020204" pitchFamily="34" charset="0"/>
                        </a:rPr>
                        <a:t>Protección.</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200"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13354054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1420</Words>
  <Application>Microsoft Office PowerPoint</Application>
  <PresentationFormat>Panorámica</PresentationFormat>
  <Paragraphs>42</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Calibri</vt:lpstr>
      <vt:lpstr>Calibri Light</vt:lpstr>
      <vt:lpstr>Verdana</vt:lpstr>
      <vt:lpstr>Tema de Office</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6</cp:revision>
  <dcterms:created xsi:type="dcterms:W3CDTF">2019-10-09T17:08:22Z</dcterms:created>
  <dcterms:modified xsi:type="dcterms:W3CDTF">2019-10-10T00:59:58Z</dcterms:modified>
</cp:coreProperties>
</file>