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5A84F20D-B0F1-4596-8818-5F8B9A9D4DD1}"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686129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A84F20D-B0F1-4596-8818-5F8B9A9D4DD1}"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915489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A84F20D-B0F1-4596-8818-5F8B9A9D4DD1}"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1967943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A84F20D-B0F1-4596-8818-5F8B9A9D4DD1}"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184528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A84F20D-B0F1-4596-8818-5F8B9A9D4DD1}"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3511538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5A84F20D-B0F1-4596-8818-5F8B9A9D4DD1}"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4066876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5A84F20D-B0F1-4596-8818-5F8B9A9D4DD1}"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1776454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5A84F20D-B0F1-4596-8818-5F8B9A9D4DD1}"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707077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A84F20D-B0F1-4596-8818-5F8B9A9D4DD1}"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1693686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A84F20D-B0F1-4596-8818-5F8B9A9D4DD1}"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1135344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A84F20D-B0F1-4596-8818-5F8B9A9D4DD1}"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B447DB1-B409-4E3E-8377-CC24CDA909A9}" type="slidenum">
              <a:rPr lang="es-MX" smtClean="0"/>
              <a:t>‹Nº›</a:t>
            </a:fld>
            <a:endParaRPr lang="es-MX"/>
          </a:p>
        </p:txBody>
      </p:sp>
    </p:spTree>
    <p:extLst>
      <p:ext uri="{BB962C8B-B14F-4D97-AF65-F5344CB8AC3E}">
        <p14:creationId xmlns:p14="http://schemas.microsoft.com/office/powerpoint/2010/main" val="293889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84F20D-B0F1-4596-8818-5F8B9A9D4DD1}"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447DB1-B409-4E3E-8377-CC24CDA909A9}" type="slidenum">
              <a:rPr lang="es-MX" smtClean="0"/>
              <a:t>‹Nº›</a:t>
            </a:fld>
            <a:endParaRPr lang="es-MX"/>
          </a:p>
        </p:txBody>
      </p:sp>
    </p:spTree>
    <p:extLst>
      <p:ext uri="{BB962C8B-B14F-4D97-AF65-F5344CB8AC3E}">
        <p14:creationId xmlns:p14="http://schemas.microsoft.com/office/powerpoint/2010/main" val="532166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74798"/>
            <a:ext cx="8407907"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4141713920"/>
              </p:ext>
            </p:extLst>
          </p:nvPr>
        </p:nvGraphicFramePr>
        <p:xfrm>
          <a:off x="1894331" y="3217037"/>
          <a:ext cx="8407907" cy="3414085"/>
        </p:xfrm>
        <a:graphic>
          <a:graphicData uri="http://schemas.openxmlformats.org/drawingml/2006/table">
            <a:tbl>
              <a:tblPr firstRow="1" bandRow="1">
                <a:tableStyleId>{073A0DAA-6AF3-43AB-8588-CEC1D06C72B9}</a:tableStyleId>
              </a:tblPr>
              <a:tblGrid>
                <a:gridCol w="781842">
                  <a:extLst>
                    <a:ext uri="{9D8B030D-6E8A-4147-A177-3AD203B41FA5}">
                      <a16:colId xmlns="" xmlns:a16="http://schemas.microsoft.com/office/drawing/2014/main" val="20001"/>
                    </a:ext>
                  </a:extLst>
                </a:gridCol>
                <a:gridCol w="1297112">
                  <a:extLst>
                    <a:ext uri="{9D8B030D-6E8A-4147-A177-3AD203B41FA5}">
                      <a16:colId xmlns="" xmlns:a16="http://schemas.microsoft.com/office/drawing/2014/main" val="20000"/>
                    </a:ext>
                  </a:extLst>
                </a:gridCol>
                <a:gridCol w="6328953">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(cumplido)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895925">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300" b="1" kern="1200" dirty="0">
                          <a:solidFill>
                            <a:schemeClr val="tx1"/>
                          </a:solidFill>
                          <a:latin typeface="Arial" pitchFamily="34" charset="0"/>
                          <a:ea typeface="Verdana" panose="020B0604030504040204" pitchFamily="34" charset="0"/>
                          <a:cs typeface="Arial" pitchFamily="34" charset="0"/>
                        </a:rPr>
                        <a:t>Diseñar los protocolos obedeciendo a las recomendaciones establecidas en el documento de análisis.</a:t>
                      </a:r>
                    </a:p>
                  </a:txBody>
                  <a:tcPr marL="68580" marR="68580"/>
                </a:tc>
                <a:tc>
                  <a:txBody>
                    <a:bodyPr/>
                    <a:lstStyle/>
                    <a:p>
                      <a:pPr algn="just"/>
                      <a:r>
                        <a:rPr lang="es-ES" sz="1250" kern="1200" dirty="0">
                          <a:solidFill>
                            <a:schemeClr val="dk1"/>
                          </a:solidFill>
                          <a:effectLst/>
                          <a:latin typeface="Arial" panose="020B0604020202020204" pitchFamily="34" charset="0"/>
                          <a:ea typeface="+mn-ea"/>
                          <a:cs typeface="Arial" panose="020B0604020202020204" pitchFamily="34" charset="0"/>
                        </a:rPr>
                        <a:t>La FGE diseñó 12 nuevas versiones de su normatividad dirigida a la mejor atención de mujeres y niñas víctimas de violencia, y un Manual de Evaluación de Riesgo, este último para involucrar a las autoridades municipales en el seguimiento de órdenes de protección dictadas en favor de mujeres y niñas víctimas de violencia, considerando las características rurales, urbanas o bien, las particularidades que se requieren en un municipio con población indígena. </a:t>
                      </a:r>
                      <a:endParaRPr lang="es-MX" sz="1250" kern="1200" dirty="0">
                        <a:solidFill>
                          <a:schemeClr val="dk1"/>
                        </a:solidFill>
                        <a:effectLst/>
                        <a:latin typeface="Arial" panose="020B0604020202020204" pitchFamily="34" charset="0"/>
                        <a:ea typeface="+mn-ea"/>
                        <a:cs typeface="Arial" panose="020B0604020202020204" pitchFamily="34" charset="0"/>
                      </a:endParaRPr>
                    </a:p>
                    <a:p>
                      <a:pPr algn="just"/>
                      <a:r>
                        <a:rPr lang="es-ES" sz="1250" kern="1200" dirty="0">
                          <a:solidFill>
                            <a:schemeClr val="dk1"/>
                          </a:solidFill>
                          <a:effectLst/>
                          <a:latin typeface="Arial" panose="020B0604020202020204" pitchFamily="34" charset="0"/>
                          <a:ea typeface="+mn-ea"/>
                          <a:cs typeface="Arial" panose="020B0604020202020204" pitchFamily="34" charset="0"/>
                        </a:rPr>
                        <a:t> En los 13 instrumentos normativos  se consideraron las respuestas de  la Subsecretaría de Prevención del Delito y Derechos Humanos y la Subsecretaría de Asuntos Indígenas, ambas de la Secretaría General de Gobierno, la Oficina del Instituto Nacional de los Pueblos Indígenas en Puebla, la Secretaría de Salud, la Secretaría de Seguridad Pública, el Instituto Poblano de la Mujer, y la Coordinación Estatal de Transparencia y Gobierno Abierto</a:t>
                      </a:r>
                      <a:r>
                        <a:rPr lang="es-ES" sz="1250" kern="1200" baseline="0" dirty="0">
                          <a:solidFill>
                            <a:schemeClr val="dk1"/>
                          </a:solidFill>
                          <a:effectLst/>
                          <a:latin typeface="Arial" panose="020B0604020202020204" pitchFamily="34" charset="0"/>
                          <a:ea typeface="+mn-ea"/>
                          <a:cs typeface="Arial" panose="020B0604020202020204" pitchFamily="34" charset="0"/>
                        </a:rPr>
                        <a:t> y las áreas especializadas de la FGE con la finalidad de que se encuentren alineados a los más altos estándares en materia de Derechos Humanos.</a:t>
                      </a:r>
                      <a:endParaRPr lang="es-MX" sz="1250" kern="1200" dirty="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8383742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249</Words>
  <Application>Microsoft Office PowerPoint</Application>
  <PresentationFormat>Panorámica</PresentationFormat>
  <Paragraphs>9</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Verdana</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2</cp:revision>
  <dcterms:created xsi:type="dcterms:W3CDTF">2019-10-09T17:07:05Z</dcterms:created>
  <dcterms:modified xsi:type="dcterms:W3CDTF">2019-10-10T00:46:23Z</dcterms:modified>
</cp:coreProperties>
</file>