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44" autoAdjust="0"/>
    <p:restoredTop sz="94660"/>
  </p:normalViewPr>
  <p:slideViewPr>
    <p:cSldViewPr snapToGrid="0">
      <p:cViewPr varScale="1">
        <p:scale>
          <a:sx n="86" d="100"/>
          <a:sy n="86" d="100"/>
        </p:scale>
        <p:origin x="120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66C04-60A8-4C3B-A6E8-F2B15CAB5077}" type="datetimeFigureOut">
              <a:rPr lang="es-MX" smtClean="0"/>
              <a:t>10/10/2019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5EC87-69C4-4977-8A2D-014FDDC4203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69746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66C04-60A8-4C3B-A6E8-F2B15CAB5077}" type="datetimeFigureOut">
              <a:rPr lang="es-MX" smtClean="0"/>
              <a:t>10/10/2019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5EC87-69C4-4977-8A2D-014FDDC4203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99323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66C04-60A8-4C3B-A6E8-F2B15CAB5077}" type="datetimeFigureOut">
              <a:rPr lang="es-MX" smtClean="0"/>
              <a:t>10/10/2019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5EC87-69C4-4977-8A2D-014FDDC4203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99176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66C04-60A8-4C3B-A6E8-F2B15CAB5077}" type="datetimeFigureOut">
              <a:rPr lang="es-MX" smtClean="0"/>
              <a:t>10/10/2019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5EC87-69C4-4977-8A2D-014FDDC4203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924268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66C04-60A8-4C3B-A6E8-F2B15CAB5077}" type="datetimeFigureOut">
              <a:rPr lang="es-MX" smtClean="0"/>
              <a:t>10/10/2019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5EC87-69C4-4977-8A2D-014FDDC4203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798543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66C04-60A8-4C3B-A6E8-F2B15CAB5077}" type="datetimeFigureOut">
              <a:rPr lang="es-MX" smtClean="0"/>
              <a:t>10/10/2019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5EC87-69C4-4977-8A2D-014FDDC4203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96859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66C04-60A8-4C3B-A6E8-F2B15CAB5077}" type="datetimeFigureOut">
              <a:rPr lang="es-MX" smtClean="0"/>
              <a:t>10/10/2019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5EC87-69C4-4977-8A2D-014FDDC4203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608659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66C04-60A8-4C3B-A6E8-F2B15CAB5077}" type="datetimeFigureOut">
              <a:rPr lang="es-MX" smtClean="0"/>
              <a:t>10/10/2019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5EC87-69C4-4977-8A2D-014FDDC4203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584730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66C04-60A8-4C3B-A6E8-F2B15CAB5077}" type="datetimeFigureOut">
              <a:rPr lang="es-MX" smtClean="0"/>
              <a:t>10/10/2019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5EC87-69C4-4977-8A2D-014FDDC4203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126298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66C04-60A8-4C3B-A6E8-F2B15CAB5077}" type="datetimeFigureOut">
              <a:rPr lang="es-MX" smtClean="0"/>
              <a:t>10/10/2019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5EC87-69C4-4977-8A2D-014FDDC4203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18853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66C04-60A8-4C3B-A6E8-F2B15CAB5077}" type="datetimeFigureOut">
              <a:rPr lang="es-MX" smtClean="0"/>
              <a:t>10/10/2019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5EC87-69C4-4977-8A2D-014FDDC4203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598271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B66C04-60A8-4C3B-A6E8-F2B15CAB5077}" type="datetimeFigureOut">
              <a:rPr lang="es-MX" smtClean="0"/>
              <a:t>10/10/2019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45EC87-69C4-4977-8A2D-014FDDC4203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45345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4 CuadroTexto"/>
          <p:cNvSpPr txBox="1"/>
          <p:nvPr/>
        </p:nvSpPr>
        <p:spPr>
          <a:xfrm>
            <a:off x="1926336" y="949884"/>
            <a:ext cx="8339328" cy="1384995"/>
          </a:xfrm>
          <a:prstGeom prst="rect">
            <a:avLst/>
          </a:prstGeom>
          <a:noFill/>
          <a:ln>
            <a:solidFill>
              <a:srgbClr val="810315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just">
              <a:defRPr sz="1400" b="1">
                <a:solidFill>
                  <a:schemeClr val="bg1">
                    <a:lumMod val="50000"/>
                  </a:schemeClr>
                </a:solidFill>
                <a:latin typeface="Bw Glenn Sans Bold" panose="00000800000000000000" pitchFamily="50" charset="0"/>
                <a:ea typeface="Verdana" panose="020B0604030504040204" pitchFamily="34" charset="0"/>
                <a:cs typeface="Arial" pitchFamily="34" charset="0"/>
              </a:defRPr>
            </a:lvl1pPr>
          </a:lstStyle>
          <a:p>
            <a:r>
              <a:rPr lang="es-MX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</a:rPr>
              <a:t>Medida XVI. Fortalecer (con recursos económicos, materiales y humanos) a las instituciones involucradas en la prevención, atención, investigación y sanción de la violencia en contra de las mujeres. En particular, los Centros de Justicia para las Mujeres y las agencias del ministerio público en aquellas zonas donde existe mayores índices de violencia y menores recursos humanos y materiales, poniendo especial atención en que estos sean accesibles también para mujeres indígenas.</a:t>
            </a:r>
          </a:p>
        </p:txBody>
      </p:sp>
      <p:graphicFrame>
        <p:nvGraphicFramePr>
          <p:cNvPr id="9" name="8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4661586"/>
              </p:ext>
            </p:extLst>
          </p:nvPr>
        </p:nvGraphicFramePr>
        <p:xfrm>
          <a:off x="1926336" y="2334879"/>
          <a:ext cx="8339328" cy="4003161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68612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242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51078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19881"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RESP.</a:t>
                      </a:r>
                    </a:p>
                  </a:txBody>
                  <a:tcPr marL="68580" marR="6858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ACCIÓN</a:t>
                      </a:r>
                      <a:r>
                        <a:rPr lang="es-MX" sz="1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ESPECÍFICA</a:t>
                      </a:r>
                      <a:endParaRPr lang="es-MX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DESCRIPCIÓN</a:t>
                      </a:r>
                      <a:r>
                        <a:rPr lang="es-MX" sz="1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DEL AVANCE (concluido)</a:t>
                      </a:r>
                      <a:endParaRPr lang="es-MX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82882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FGE</a:t>
                      </a:r>
                    </a:p>
                  </a:txBody>
                  <a:tcPr marL="68580" marR="68580" vert="vert270" anchor="ctr"/>
                </a:tc>
                <a:tc>
                  <a:txBody>
                    <a:bodyPr/>
                    <a:lstStyle/>
                    <a:p>
                      <a:pPr marL="0" algn="just" defTabSz="457200" rtl="0" eaLnBrk="1" latinLnBrk="0" hangingPunct="1"/>
                      <a:r>
                        <a:rPr lang="es-MX" sz="12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Implementar un esquema de evaluación de calidad en el servicio (considerando la no discriminación, el derecho de acceso a la justicia, entre otros), para las mujeres usuarias de los servicios en materia de violencia contra las mujeres.</a:t>
                      </a:r>
                      <a:r>
                        <a:rPr lang="es-MX" sz="1200" b="1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                                                 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350" b="0" i="0" u="none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La FGE fue evaluada por el</a:t>
                      </a:r>
                      <a:r>
                        <a:rPr lang="es-MX" sz="1350" b="0" i="0" u="none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 Consejo Ciudadano de Seguridad y Justicia del Estado de Puebla  y México Unido Contra la Delincuencia, en consecuencia del convenio firmado para ello se realiza el Monitoreo Ciudadano de Agencias del Ministerio Público de l</a:t>
                      </a:r>
                      <a:r>
                        <a:rPr lang="es-MX" sz="1350" b="0" i="0" u="none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a FGE,</a:t>
                      </a:r>
                      <a:r>
                        <a:rPr lang="es-MX" sz="1350" b="1" i="0" u="none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 </a:t>
                      </a:r>
                      <a:r>
                        <a:rPr lang="es-MX" sz="1350" b="0" i="0" u="none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 respecto de</a:t>
                      </a:r>
                      <a:r>
                        <a:rPr lang="es-MX" sz="1350" b="0" i="0" u="none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 la Unidad de Investigación Especializada en Delitos Sexuales, entregando resultados de forma periódica entre </a:t>
                      </a:r>
                      <a:r>
                        <a:rPr lang="es-MX" sz="1350" b="0" i="0" u="none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marzo </a:t>
                      </a:r>
                      <a:r>
                        <a:rPr lang="es-MX" sz="1350" b="0" i="0" u="none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de 2018 a julio de 2019 y obteniendo una calificación general  de 6.8 y concluyó que se observaron mejoras entre los 2 semestres de evaluación e identificaron 6 áreas de oportunidad para ser atendidos</a:t>
                      </a:r>
                      <a:r>
                        <a:rPr lang="es-MX" sz="1350" b="0" i="0" u="none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. En el mes de septiembre 2019 la evaluadora informó que como consecuencia de este ejercicio en la CDMX, EDOMEX y Puebla en 8 de cada 10 agencias del Ministerio Público se redujo el tiempo de espera en 56% y el de atención en 40%. Lo anterior se corroboró con las </a:t>
                      </a:r>
                      <a:r>
                        <a:rPr lang="es-MX" sz="1350" b="0" i="0" u="none" kern="1200" baseline="0" smtClean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respuestas del 57% de </a:t>
                      </a:r>
                      <a:r>
                        <a:rPr lang="es-MX" sz="1350" b="0" i="0" u="none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las y los usuarios de procuración de justicia, los cuales contestaron que permanecen menos de 30 minutos en la sala de espera, antes de ser </a:t>
                      </a:r>
                      <a:r>
                        <a:rPr lang="es-MX" sz="1350" b="0" i="0" u="none" kern="1200" baseline="0" smtClean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atendido. </a:t>
                      </a:r>
                      <a:endParaRPr lang="es-MX" sz="1350" b="0" i="0" u="none" kern="1200" baseline="0" dirty="0">
                        <a:solidFill>
                          <a:schemeClr val="tx1"/>
                        </a:solidFill>
                        <a:latin typeface="Arial" pitchFamily="34" charset="0"/>
                        <a:ea typeface="Verdana" panose="020B0604030504040204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7" name="6 Rectángulo"/>
          <p:cNvSpPr/>
          <p:nvPr/>
        </p:nvSpPr>
        <p:spPr>
          <a:xfrm>
            <a:off x="6555978" y="552728"/>
            <a:ext cx="4112023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MX" sz="20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MEDIDAS DE PREVENCIÓN </a:t>
            </a:r>
          </a:p>
        </p:txBody>
      </p:sp>
      <p:pic>
        <p:nvPicPr>
          <p:cNvPr id="8" name="Imagen 7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1419" y="552728"/>
            <a:ext cx="1044575" cy="1044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982160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4 CuadroTexto"/>
          <p:cNvSpPr txBox="1"/>
          <p:nvPr/>
        </p:nvSpPr>
        <p:spPr>
          <a:xfrm>
            <a:off x="1926336" y="1141603"/>
            <a:ext cx="8339328" cy="1384995"/>
          </a:xfrm>
          <a:prstGeom prst="rect">
            <a:avLst/>
          </a:prstGeom>
          <a:noFill/>
          <a:ln>
            <a:solidFill>
              <a:srgbClr val="810315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just">
              <a:defRPr sz="1400" b="1">
                <a:solidFill>
                  <a:schemeClr val="bg1">
                    <a:lumMod val="50000"/>
                  </a:schemeClr>
                </a:solidFill>
                <a:latin typeface="Bw Glenn Sans Bold" panose="00000800000000000000" pitchFamily="50" charset="0"/>
                <a:ea typeface="Verdana" panose="020B0604030504040204" pitchFamily="34" charset="0"/>
                <a:cs typeface="Arial" pitchFamily="34" charset="0"/>
              </a:defRPr>
            </a:lvl1pPr>
          </a:lstStyle>
          <a:p>
            <a:r>
              <a:rPr lang="es-MX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</a:rPr>
              <a:t>Medida XVI. Fortalecer (con recursos económicos, materiales y humanos) a las instituciones involucradas en la prevención, atención, investigación y sanción de la violencia en contra de las mujeres. En particular, los Centros de Justicia para las Mujeres y las agencias del ministerio público en aquellas zonas donde existe mayores índices de violencia y menores recursos humanos y materiales, poniendo especial atención en que estos sean accesibles también para mujeres indígenas.</a:t>
            </a:r>
          </a:p>
        </p:txBody>
      </p:sp>
      <p:graphicFrame>
        <p:nvGraphicFramePr>
          <p:cNvPr id="9" name="8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8515546"/>
              </p:ext>
            </p:extLst>
          </p:nvPr>
        </p:nvGraphicFramePr>
        <p:xfrm>
          <a:off x="1926336" y="2590766"/>
          <a:ext cx="8339328" cy="4235157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68612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242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51078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70877"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RESP.</a:t>
                      </a:r>
                    </a:p>
                  </a:txBody>
                  <a:tcPr marL="68580" marR="6858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ACCIÓN</a:t>
                      </a:r>
                      <a:r>
                        <a:rPr lang="es-MX" sz="1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ESPECÍFICA</a:t>
                      </a:r>
                      <a:endParaRPr lang="es-MX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DESCRIPCIÓN</a:t>
                      </a:r>
                      <a:r>
                        <a:rPr lang="es-MX" sz="1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DEL AVANCE (concluido)</a:t>
                      </a:r>
                      <a:endParaRPr lang="es-MX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70877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FGE</a:t>
                      </a:r>
                    </a:p>
                  </a:txBody>
                  <a:tcPr marL="68580" marR="68580" vert="vert270" anchor="ctr"/>
                </a:tc>
                <a:tc>
                  <a:txBody>
                    <a:bodyPr/>
                    <a:lstStyle/>
                    <a:p>
                      <a:pPr marL="0" algn="just" defTabSz="457200" rtl="0" eaLnBrk="1" latinLnBrk="0" hangingPunct="1"/>
                      <a:r>
                        <a:rPr lang="es-MX" sz="14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Implementar un esquema de evaluación de calidad en el servicio (considerando la no discriminación, el derecho de acceso a la justicia, entre otros), para las mujeres usuarias de los servicios en materia de violencia contra las mujeres.</a:t>
                      </a:r>
                    </a:p>
                    <a:p>
                      <a:pPr marL="0" marR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1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                                                 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200" b="0" i="0" u="none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La</a:t>
                      </a:r>
                      <a:r>
                        <a:rPr lang="es-MX" sz="1200" b="0" i="0" u="none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 FGE aplica en los Centros de Justicia para Mujeres el Sistema de Monitoreo y </a:t>
                      </a:r>
                      <a:r>
                        <a:rPr lang="es-MX" sz="1200" b="0" i="0" u="none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Evaluación, Matriz </a:t>
                      </a:r>
                      <a:r>
                        <a:rPr lang="es-MX" sz="1200" b="0" i="0" u="none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de Indicadores de Medición, el cual es un arquetipo diseñado para ir midiendo continuamente, a intervalos de tiempo definidos, la actividad de un proceso y el resultado del mismo. Para su aplicación </a:t>
                      </a:r>
                      <a:r>
                        <a:rPr lang="es-MX" sz="1200" b="0" i="0" u="none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utiliza permanentemente </a:t>
                      </a:r>
                      <a:r>
                        <a:rPr lang="es-MX" sz="1200" b="0" i="0" u="none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formatos de evaluación de servidores públicos que llenan las y los usuarios en cada una de las áreas de atención a las Mujeres, y los resultados de las encuestas se agregan mensualmente  a un tablero estratégico con el propósito de identificar inconformidades de las usuarias por un trato inadecuado, en alguno de los trámites de procuración de justicia. </a:t>
                      </a:r>
                    </a:p>
                    <a:p>
                      <a:pPr marL="0" marR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200" b="0" i="0" u="none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El Sistema se adecuó para su implementación en la Unidad de Investigación Especializada de Violencia Familiar.</a:t>
                      </a:r>
                    </a:p>
                    <a:p>
                      <a:pPr marL="0" marR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200" b="0" u="none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Las respuestas obtenidas se añaden al Tablero Estratégico para el control, evaluación y toma de decisiones, a través de un sistema de semaforización, donde el nivel más alto es morado y la actuación del servicio público equivale a “sobresaliente”, verde es “óptimo” y en tal caso, sólo se recomiendan acciones de mejora continua; el semáforo en rojo, en cambio, es la identificación de acciones correctivas para solucionar los problemas en el servicio de procuración de justicia, para lo cual pudiera ser necesario hasta remociones o despidos</a:t>
                      </a:r>
                      <a:r>
                        <a:rPr lang="es-MX" sz="1300" b="0" u="none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7" name="6 Rectángulo"/>
          <p:cNvSpPr/>
          <p:nvPr/>
        </p:nvSpPr>
        <p:spPr>
          <a:xfrm>
            <a:off x="6555978" y="552728"/>
            <a:ext cx="4112023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MX" sz="20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MEDIDAS DE PREVENCIÓN </a:t>
            </a:r>
          </a:p>
        </p:txBody>
      </p:sp>
      <p:pic>
        <p:nvPicPr>
          <p:cNvPr id="8" name="Imagen 7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81761" y="230495"/>
            <a:ext cx="1044575" cy="1044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61689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4 CuadroTexto"/>
          <p:cNvSpPr txBox="1"/>
          <p:nvPr/>
        </p:nvSpPr>
        <p:spPr>
          <a:xfrm>
            <a:off x="1926336" y="1141603"/>
            <a:ext cx="8339328" cy="1384995"/>
          </a:xfrm>
          <a:prstGeom prst="rect">
            <a:avLst/>
          </a:prstGeom>
          <a:noFill/>
          <a:ln>
            <a:solidFill>
              <a:srgbClr val="810315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just">
              <a:defRPr sz="1400" b="1">
                <a:solidFill>
                  <a:schemeClr val="bg1">
                    <a:lumMod val="50000"/>
                  </a:schemeClr>
                </a:solidFill>
                <a:latin typeface="Bw Glenn Sans Bold" panose="00000800000000000000" pitchFamily="50" charset="0"/>
                <a:ea typeface="Verdana" panose="020B0604030504040204" pitchFamily="34" charset="0"/>
                <a:cs typeface="Arial" pitchFamily="34" charset="0"/>
              </a:defRPr>
            </a:lvl1pPr>
          </a:lstStyle>
          <a:p>
            <a:r>
              <a:rPr lang="es-MX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</a:rPr>
              <a:t>Medida XVI. Fortalecer (con recursos económicos, materiales y humanos) a las instituciones involucradas en la prevención, atención, investigación y sanción de la violencia en contra de las mujeres. En particular, los Centros de Justicia para las Mujeres y las agencias del ministerio público en aquellas zonas donde existe mayores índices de violencia y menores recursos humanos y materiales, poniendo especial atención en que estos sean accesibles también para mujeres indígenas.</a:t>
            </a:r>
          </a:p>
        </p:txBody>
      </p:sp>
      <p:graphicFrame>
        <p:nvGraphicFramePr>
          <p:cNvPr id="9" name="8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8921299"/>
              </p:ext>
            </p:extLst>
          </p:nvPr>
        </p:nvGraphicFramePr>
        <p:xfrm>
          <a:off x="1926336" y="2590766"/>
          <a:ext cx="8339328" cy="3335997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68612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242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51078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70877"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RESP.</a:t>
                      </a:r>
                    </a:p>
                  </a:txBody>
                  <a:tcPr marL="68580" marR="6858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ACCIÓN</a:t>
                      </a:r>
                      <a:r>
                        <a:rPr lang="es-MX" sz="1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ESPECÍFICA</a:t>
                      </a:r>
                      <a:endParaRPr lang="es-MX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DESCRIPCIÓN</a:t>
                      </a:r>
                      <a:r>
                        <a:rPr lang="es-MX" sz="1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DEL AVANCE (concluido)</a:t>
                      </a:r>
                      <a:endParaRPr lang="es-MX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70877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FGE</a:t>
                      </a:r>
                    </a:p>
                  </a:txBody>
                  <a:tcPr marL="68580" marR="68580" vert="vert270" anchor="ctr"/>
                </a:tc>
                <a:tc>
                  <a:txBody>
                    <a:bodyPr/>
                    <a:lstStyle/>
                    <a:p>
                      <a:pPr marL="0" algn="just" defTabSz="457200" rtl="0" eaLnBrk="1" latinLnBrk="0" hangingPunct="1"/>
                      <a:r>
                        <a:rPr lang="es-MX" sz="14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Implementar un esquema de evaluación de calidad en el servicio (considerando la no discriminación, el derecho de acceso a la justicia, entre otros), para las mujeres usuarias de los servicios en materia de violencia contra las mujeres.</a:t>
                      </a:r>
                    </a:p>
                    <a:p>
                      <a:pPr marL="0" marR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1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                                                 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200" b="0" i="0" u="none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La</a:t>
                      </a:r>
                      <a:r>
                        <a:rPr lang="es-MX" sz="1200" b="0" i="0" u="none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 FGE </a:t>
                      </a:r>
                      <a:r>
                        <a:rPr lang="es-MX" sz="1200" b="0" i="0" u="none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en el año 2018 se certificó en la NOM de Igualdad Laboral y No Discriminación, en ese sentido, durante el año 2019 se han implementado diversas acciones para dar continuidad a </a:t>
                      </a:r>
                      <a:r>
                        <a:rPr lang="es-MX" sz="1200" b="0" i="0" u="none" kern="1200" baseline="0" smtClean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dicha certificación. </a:t>
                      </a:r>
                      <a:endParaRPr lang="es-MX" sz="1300" b="0" u="none" kern="1200" baseline="0" dirty="0">
                        <a:solidFill>
                          <a:schemeClr val="tx1"/>
                        </a:solidFill>
                        <a:latin typeface="Arial" pitchFamily="34" charset="0"/>
                        <a:ea typeface="Verdana" panose="020B0604030504040204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7" name="6 Rectángulo"/>
          <p:cNvSpPr/>
          <p:nvPr/>
        </p:nvSpPr>
        <p:spPr>
          <a:xfrm>
            <a:off x="6555978" y="552728"/>
            <a:ext cx="4112023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MX" sz="20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MEDIDAS DE PREVENCIÓN </a:t>
            </a:r>
          </a:p>
        </p:txBody>
      </p:sp>
      <p:pic>
        <p:nvPicPr>
          <p:cNvPr id="8" name="Imagen 7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81761" y="230495"/>
            <a:ext cx="1044575" cy="1044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4396343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865</Words>
  <Application>Microsoft Office PowerPoint</Application>
  <PresentationFormat>Panorámica</PresentationFormat>
  <Paragraphs>28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Verdana</vt:lpstr>
      <vt:lpstr>Tema de Office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Adriana Griselda Lima Coeto</dc:creator>
  <cp:lastModifiedBy>Adriana Griselda Lima Coeto</cp:lastModifiedBy>
  <cp:revision>5</cp:revision>
  <dcterms:created xsi:type="dcterms:W3CDTF">2019-10-09T17:04:42Z</dcterms:created>
  <dcterms:modified xsi:type="dcterms:W3CDTF">2019-10-10T18:50:25Z</dcterms:modified>
</cp:coreProperties>
</file>