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4" autoAdjust="0"/>
    <p:restoredTop sz="94660"/>
  </p:normalViewPr>
  <p:slideViewPr>
    <p:cSldViewPr snapToGrid="0">
      <p:cViewPr varScale="1">
        <p:scale>
          <a:sx n="86" d="100"/>
          <a:sy n="86" d="100"/>
        </p:scale>
        <p:origin x="120"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605E9758-3D69-4F7A-B9D5-CE86B2563349}"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9359208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E9758-3D69-4F7A-B9D5-CE86B2563349}"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2218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E9758-3D69-4F7A-B9D5-CE86B2563349}"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878104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605E9758-3D69-4F7A-B9D5-CE86B2563349}"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1696523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605E9758-3D69-4F7A-B9D5-CE86B2563349}" type="datetimeFigureOut">
              <a:rPr lang="es-MX" smtClean="0"/>
              <a:t>09/10/2019</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100675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605E9758-3D69-4F7A-B9D5-CE86B2563349}"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3541461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605E9758-3D69-4F7A-B9D5-CE86B2563349}" type="datetimeFigureOut">
              <a:rPr lang="es-MX" smtClean="0"/>
              <a:t>09/10/2019</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817248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605E9758-3D69-4F7A-B9D5-CE86B2563349}" type="datetimeFigureOut">
              <a:rPr lang="es-MX" smtClean="0"/>
              <a:t>09/10/2019</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354131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605E9758-3D69-4F7A-B9D5-CE86B2563349}" type="datetimeFigureOut">
              <a:rPr lang="es-MX" smtClean="0"/>
              <a:t>09/10/2019</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456740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05E9758-3D69-4F7A-B9D5-CE86B2563349}"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2024013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605E9758-3D69-4F7A-B9D5-CE86B2563349}" type="datetimeFigureOut">
              <a:rPr lang="es-MX" smtClean="0"/>
              <a:t>09/10/2019</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464E16C-D237-49B1-BB23-F9C955D33D50}" type="slidenum">
              <a:rPr lang="es-MX" smtClean="0"/>
              <a:t>‹Nº›</a:t>
            </a:fld>
            <a:endParaRPr lang="es-MX"/>
          </a:p>
        </p:txBody>
      </p:sp>
    </p:spTree>
    <p:extLst>
      <p:ext uri="{BB962C8B-B14F-4D97-AF65-F5344CB8AC3E}">
        <p14:creationId xmlns:p14="http://schemas.microsoft.com/office/powerpoint/2010/main" val="1403111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5E9758-3D69-4F7A-B9D5-CE86B2563349}" type="datetimeFigureOut">
              <a:rPr lang="es-MX" smtClean="0"/>
              <a:t>09/10/2019</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464E16C-D237-49B1-BB23-F9C955D33D50}" type="slidenum">
              <a:rPr lang="es-MX" smtClean="0"/>
              <a:t>‹Nº›</a:t>
            </a:fld>
            <a:endParaRPr lang="es-MX"/>
          </a:p>
        </p:txBody>
      </p:sp>
    </p:spTree>
    <p:extLst>
      <p:ext uri="{BB962C8B-B14F-4D97-AF65-F5344CB8AC3E}">
        <p14:creationId xmlns:p14="http://schemas.microsoft.com/office/powerpoint/2010/main" val="562885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CuadroTexto"/>
          <p:cNvSpPr txBox="1"/>
          <p:nvPr/>
        </p:nvSpPr>
        <p:spPr>
          <a:xfrm>
            <a:off x="1940052" y="1437849"/>
            <a:ext cx="8311896" cy="738664"/>
          </a:xfrm>
          <a:prstGeom prst="rect">
            <a:avLst/>
          </a:prstGeom>
          <a:noFill/>
          <a:ln>
            <a:solidFill>
              <a:srgbClr val="810315"/>
            </a:solidFill>
          </a:ln>
        </p:spPr>
        <p:txBody>
          <a:bodyPr wrap="square" rtlCol="0">
            <a:spAutoFit/>
          </a:bodyPr>
          <a:lstStyle>
            <a:defPPr>
              <a:defRPr lang="en-US"/>
            </a:defPPr>
            <a:lvl1pPr algn="just">
              <a:defRPr sz="1400" b="1">
                <a:solidFill>
                  <a:schemeClr val="bg1">
                    <a:lumMod val="50000"/>
                  </a:schemeClr>
                </a:solidFill>
                <a:latin typeface="Bw Glenn Sans Bold" panose="00000800000000000000" pitchFamily="50" charset="0"/>
                <a:ea typeface="Verdana" panose="020B0604030504040204" pitchFamily="34" charset="0"/>
                <a:cs typeface="Arial" pitchFamily="34" charset="0"/>
              </a:defRPr>
            </a:lvl1pPr>
          </a:lstStyle>
          <a:p>
            <a:r>
              <a:rPr lang="es-MX" dirty="0">
                <a:solidFill>
                  <a:schemeClr val="bg2">
                    <a:lumMod val="50000"/>
                  </a:schemeClr>
                </a:solidFill>
                <a:latin typeface="Arial" pitchFamily="34" charset="0"/>
              </a:rPr>
              <a:t>Medida XIV. Dar seguimiento a la creación de la Fiscalía de Investigación de Delitos contra las Mujeres y fortalecer la Unidad de Contexto y Análisis de Actuaciones de Delitos contra las mujeres.</a:t>
            </a:r>
          </a:p>
        </p:txBody>
      </p:sp>
      <p:graphicFrame>
        <p:nvGraphicFramePr>
          <p:cNvPr id="9" name="8 Tabla"/>
          <p:cNvGraphicFramePr>
            <a:graphicFrameLocks noGrp="1"/>
          </p:cNvGraphicFramePr>
          <p:nvPr>
            <p:extLst>
              <p:ext uri="{D42A27DB-BD31-4B8C-83A1-F6EECF244321}">
                <p14:modId xmlns:p14="http://schemas.microsoft.com/office/powerpoint/2010/main" val="2719391467"/>
              </p:ext>
            </p:extLst>
          </p:nvPr>
        </p:nvGraphicFramePr>
        <p:xfrm>
          <a:off x="1940053" y="2546645"/>
          <a:ext cx="8383577" cy="3446749"/>
        </p:xfrm>
        <a:graphic>
          <a:graphicData uri="http://schemas.openxmlformats.org/drawingml/2006/table">
            <a:tbl>
              <a:tblPr firstRow="1" bandRow="1">
                <a:tableStyleId>{073A0DAA-6AF3-43AB-8588-CEC1D06C72B9}</a:tableStyleId>
              </a:tblPr>
              <a:tblGrid>
                <a:gridCol w="757268">
                  <a:extLst>
                    <a:ext uri="{9D8B030D-6E8A-4147-A177-3AD203B41FA5}">
                      <a16:colId xmlns:a16="http://schemas.microsoft.com/office/drawing/2014/main" xmlns="" val="20001"/>
                    </a:ext>
                  </a:extLst>
                </a:gridCol>
                <a:gridCol w="2940009">
                  <a:extLst>
                    <a:ext uri="{9D8B030D-6E8A-4147-A177-3AD203B41FA5}">
                      <a16:colId xmlns:a16="http://schemas.microsoft.com/office/drawing/2014/main" xmlns="" val="20000"/>
                    </a:ext>
                  </a:extLst>
                </a:gridCol>
                <a:gridCol w="4686300">
                  <a:extLst>
                    <a:ext uri="{9D8B030D-6E8A-4147-A177-3AD203B41FA5}">
                      <a16:colId xmlns:a16="http://schemas.microsoft.com/office/drawing/2014/main" xmlns="" val="20002"/>
                    </a:ext>
                  </a:extLst>
                </a:gridCol>
              </a:tblGrid>
              <a:tr h="470877">
                <a:tc>
                  <a:txBody>
                    <a:bodyPr/>
                    <a:lstStyle/>
                    <a:p>
                      <a:pPr algn="ctr"/>
                      <a:r>
                        <a:rPr lang="es-MX" sz="1400" dirty="0">
                          <a:solidFill>
                            <a:schemeClr val="bg1"/>
                          </a:solidFill>
                          <a:latin typeface="Arial" pitchFamily="34" charset="0"/>
                          <a:cs typeface="Arial" pitchFamily="34" charset="0"/>
                        </a:rPr>
                        <a:t>RESP.</a:t>
                      </a:r>
                    </a:p>
                  </a:txBody>
                  <a:tcPr marL="68580" marR="68580" anchor="ctr">
                    <a:solidFill>
                      <a:srgbClr val="002060"/>
                    </a:solidFill>
                  </a:tcPr>
                </a:tc>
                <a:tc>
                  <a:txBody>
                    <a:bodyPr/>
                    <a:lstStyle/>
                    <a:p>
                      <a:pPr algn="ctr"/>
                      <a:r>
                        <a:rPr lang="es-MX" sz="1400" dirty="0">
                          <a:solidFill>
                            <a:schemeClr val="bg1"/>
                          </a:solidFill>
                          <a:latin typeface="Arial" pitchFamily="34" charset="0"/>
                          <a:cs typeface="Arial" pitchFamily="34" charset="0"/>
                        </a:rPr>
                        <a:t>ACCIÓN</a:t>
                      </a:r>
                      <a:r>
                        <a:rPr lang="es-MX" sz="1400" baseline="0" dirty="0">
                          <a:solidFill>
                            <a:schemeClr val="bg1"/>
                          </a:solidFill>
                          <a:latin typeface="Arial" pitchFamily="34" charset="0"/>
                          <a:cs typeface="Arial" pitchFamily="34" charset="0"/>
                        </a:rPr>
                        <a:t> ESPECÍFICA</a:t>
                      </a:r>
                      <a:endParaRPr lang="es-MX" sz="1400" dirty="0">
                        <a:solidFill>
                          <a:schemeClr val="bg1"/>
                        </a:solidFill>
                        <a:latin typeface="Arial" pitchFamily="34" charset="0"/>
                        <a:cs typeface="Arial" pitchFamily="34" charset="0"/>
                      </a:endParaRPr>
                    </a:p>
                  </a:txBody>
                  <a:tcPr marL="68580" marR="68580" anchor="ctr">
                    <a:solidFill>
                      <a:srgbClr val="00206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s-MX" sz="1400" dirty="0">
                          <a:solidFill>
                            <a:schemeClr val="bg1"/>
                          </a:solidFill>
                          <a:latin typeface="Arial" pitchFamily="34" charset="0"/>
                          <a:cs typeface="Arial" pitchFamily="34" charset="0"/>
                        </a:rPr>
                        <a:t>DESCRIPCIÓN</a:t>
                      </a:r>
                      <a:r>
                        <a:rPr lang="es-MX" sz="1400" baseline="0" dirty="0">
                          <a:solidFill>
                            <a:schemeClr val="bg1"/>
                          </a:solidFill>
                          <a:latin typeface="Arial" pitchFamily="34" charset="0"/>
                          <a:cs typeface="Arial" pitchFamily="34" charset="0"/>
                        </a:rPr>
                        <a:t> DEL AVANCE </a:t>
                      </a:r>
                      <a:r>
                        <a:rPr lang="es-MX" sz="1400" baseline="0" dirty="0" smtClean="0">
                          <a:solidFill>
                            <a:schemeClr val="bg1"/>
                          </a:solidFill>
                          <a:latin typeface="Arial" pitchFamily="34" charset="0"/>
                          <a:cs typeface="Arial" pitchFamily="34" charset="0"/>
                        </a:rPr>
                        <a:t>(Concluido)</a:t>
                      </a:r>
                      <a:endParaRPr lang="es-MX" sz="1400" dirty="0">
                        <a:solidFill>
                          <a:schemeClr val="bg1"/>
                        </a:solidFill>
                        <a:latin typeface="Arial" pitchFamily="34" charset="0"/>
                        <a:cs typeface="Arial" pitchFamily="34" charset="0"/>
                      </a:endParaRPr>
                    </a:p>
                  </a:txBody>
                  <a:tcPr marL="68580" marR="68580" anchor="ctr">
                    <a:solidFill>
                      <a:srgbClr val="002060"/>
                    </a:solidFill>
                  </a:tcPr>
                </a:tc>
                <a:extLst>
                  <a:ext uri="{0D108BD9-81ED-4DB2-BD59-A6C34878D82A}">
                    <a16:rowId xmlns:a16="http://schemas.microsoft.com/office/drawing/2014/main" xmlns="" val="10000"/>
                  </a:ext>
                </a:extLst>
              </a:tr>
              <a:tr h="2975872">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s-MX" sz="1400" b="1" kern="1200" dirty="0">
                          <a:solidFill>
                            <a:schemeClr val="tx1"/>
                          </a:solidFill>
                          <a:latin typeface="Arial" pitchFamily="34" charset="0"/>
                          <a:ea typeface="Verdana" panose="020B0604030504040204" pitchFamily="34" charset="0"/>
                          <a:cs typeface="Arial" pitchFamily="34" charset="0"/>
                        </a:rPr>
                        <a:t>FGE</a:t>
                      </a:r>
                    </a:p>
                  </a:txBody>
                  <a:tcPr marL="68580" marR="68580" vert="vert270" anchor="ctr"/>
                </a:tc>
                <a:tc>
                  <a:txBody>
                    <a:bodyPr/>
                    <a:lstStyle/>
                    <a:p>
                      <a:pPr marL="0" algn="just" defTabSz="457200" rtl="0" eaLnBrk="1" latinLnBrk="0" hangingPunct="1"/>
                      <a:r>
                        <a:rPr lang="es-MX" sz="1400" b="1" kern="1200" dirty="0">
                          <a:solidFill>
                            <a:schemeClr val="tx1"/>
                          </a:solidFill>
                          <a:latin typeface="Arial" pitchFamily="34" charset="0"/>
                          <a:ea typeface="Verdana" panose="020B0604030504040204" pitchFamily="34" charset="0"/>
                          <a:cs typeface="Arial" pitchFamily="34" charset="0"/>
                        </a:rPr>
                        <a:t>Crear la Fiscalía Especializada de Atención de Delitos contra las Mujeres (previa autorización de presupuesto).</a:t>
                      </a:r>
                    </a:p>
                  </a:txBody>
                  <a:tcPr marL="68580" marR="68580"/>
                </a:tc>
                <a:tc>
                  <a:txBody>
                    <a:bodyPr/>
                    <a:lstStyle/>
                    <a:p>
                      <a:pPr marL="0" algn="just" defTabSz="457200" rtl="0" eaLnBrk="1" latinLnBrk="0" hangingPunct="1"/>
                      <a:r>
                        <a:rPr lang="es-MX" sz="1400" b="0" u="none" kern="1200" dirty="0">
                          <a:solidFill>
                            <a:schemeClr val="tx1"/>
                          </a:solidFill>
                          <a:latin typeface="Arial" pitchFamily="34" charset="0"/>
                          <a:ea typeface="Verdana" panose="020B0604030504040204" pitchFamily="34" charset="0"/>
                          <a:cs typeface="Arial" pitchFamily="34" charset="0"/>
                        </a:rPr>
                        <a:t>Con la </a:t>
                      </a:r>
                      <a:r>
                        <a:rPr lang="es-MX" sz="1400" b="0" u="none" kern="1200" dirty="0" smtClean="0">
                          <a:solidFill>
                            <a:schemeClr val="tx1"/>
                          </a:solidFill>
                          <a:latin typeface="Arial" pitchFamily="34" charset="0"/>
                          <a:ea typeface="Verdana" panose="020B0604030504040204" pitchFamily="34" charset="0"/>
                          <a:cs typeface="Arial" pitchFamily="34" charset="0"/>
                        </a:rPr>
                        <a:t>publicación</a:t>
                      </a:r>
                      <a:r>
                        <a:rPr lang="es-MX" sz="1400" b="0" u="none" kern="1200" baseline="0" dirty="0" smtClean="0">
                          <a:solidFill>
                            <a:schemeClr val="tx1"/>
                          </a:solidFill>
                          <a:latin typeface="Arial" pitchFamily="34" charset="0"/>
                          <a:ea typeface="Verdana" panose="020B0604030504040204" pitchFamily="34" charset="0"/>
                          <a:cs typeface="Arial" pitchFamily="34" charset="0"/>
                        </a:rPr>
                        <a:t> del Acuerdo por el que se crea la Fiscalía Especializada en Investigación de Delitos de Violencia de Género contra las Mujeres en el Periódico Oficial del Estado el día 08 de octubre de 2019, se brindará atención </a:t>
                      </a:r>
                      <a:r>
                        <a:rPr lang="es-MX" sz="1400" b="0" u="none" kern="1200" dirty="0" smtClean="0">
                          <a:solidFill>
                            <a:schemeClr val="tx1"/>
                          </a:solidFill>
                          <a:latin typeface="Arial" pitchFamily="34" charset="0"/>
                          <a:ea typeface="Verdana" panose="020B0604030504040204" pitchFamily="34" charset="0"/>
                          <a:cs typeface="Arial" pitchFamily="34" charset="0"/>
                        </a:rPr>
                        <a:t>especializada</a:t>
                      </a:r>
                      <a:r>
                        <a:rPr lang="es-MX" sz="1400" b="0" u="none" kern="1200" baseline="0" dirty="0" smtClean="0">
                          <a:solidFill>
                            <a:schemeClr val="tx1"/>
                          </a:solidFill>
                          <a:latin typeface="Arial" pitchFamily="34" charset="0"/>
                          <a:ea typeface="Verdana" panose="020B0604030504040204" pitchFamily="34" charset="0"/>
                          <a:cs typeface="Arial" pitchFamily="34" charset="0"/>
                        </a:rPr>
                        <a:t> de los servicios de procuración de justicia en materia de</a:t>
                      </a:r>
                      <a:r>
                        <a:rPr lang="es-MX" sz="1400" b="0" u="none" kern="1200" dirty="0" smtClean="0">
                          <a:solidFill>
                            <a:schemeClr val="tx1"/>
                          </a:solidFill>
                          <a:latin typeface="Arial" pitchFamily="34" charset="0"/>
                          <a:ea typeface="Verdana" panose="020B0604030504040204" pitchFamily="34" charset="0"/>
                          <a:cs typeface="Arial" pitchFamily="34" charset="0"/>
                        </a:rPr>
                        <a:t> </a:t>
                      </a:r>
                      <a:r>
                        <a:rPr lang="es-MX" sz="1400" b="0" u="none" kern="1200" dirty="0">
                          <a:solidFill>
                            <a:schemeClr val="tx1"/>
                          </a:solidFill>
                          <a:latin typeface="Arial" pitchFamily="34" charset="0"/>
                          <a:ea typeface="Verdana" panose="020B0604030504040204" pitchFamily="34" charset="0"/>
                          <a:cs typeface="Arial" pitchFamily="34" charset="0"/>
                        </a:rPr>
                        <a:t>los delitos cometidos contra las mujeres por razones de género como son: feminicidio, violencia familiar, delitos sexuales, y en su caso, trata de personas,  </a:t>
                      </a:r>
                      <a:r>
                        <a:rPr lang="es-MX" sz="1400" b="0" u="none" kern="1200" dirty="0" smtClean="0">
                          <a:solidFill>
                            <a:schemeClr val="tx1"/>
                          </a:solidFill>
                          <a:latin typeface="Arial" pitchFamily="34" charset="0"/>
                          <a:ea typeface="Verdana" panose="020B0604030504040204" pitchFamily="34" charset="0"/>
                          <a:cs typeface="Arial" pitchFamily="34" charset="0"/>
                        </a:rPr>
                        <a:t>además de que se  realizarán </a:t>
                      </a:r>
                      <a:r>
                        <a:rPr lang="es-MX" sz="1400" b="0" u="none" kern="1200" dirty="0">
                          <a:solidFill>
                            <a:schemeClr val="tx1"/>
                          </a:solidFill>
                          <a:latin typeface="Arial" pitchFamily="34" charset="0"/>
                          <a:ea typeface="Verdana" panose="020B0604030504040204" pitchFamily="34" charset="0"/>
                          <a:cs typeface="Arial" pitchFamily="34" charset="0"/>
                        </a:rPr>
                        <a:t>estudios en materia del </a:t>
                      </a:r>
                      <a:r>
                        <a:rPr lang="es-MX" sz="1400" b="0" u="none" kern="1200" dirty="0" smtClean="0">
                          <a:solidFill>
                            <a:schemeClr val="tx1"/>
                          </a:solidFill>
                          <a:latin typeface="Arial" pitchFamily="34" charset="0"/>
                          <a:ea typeface="Verdana" panose="020B0604030504040204" pitchFamily="34" charset="0"/>
                          <a:cs typeface="Arial" pitchFamily="34" charset="0"/>
                        </a:rPr>
                        <a:t>contexto </a:t>
                      </a:r>
                      <a:r>
                        <a:rPr lang="es-MX" sz="1400" b="0" u="none" kern="1200" smtClean="0">
                          <a:solidFill>
                            <a:schemeClr val="tx1"/>
                          </a:solidFill>
                          <a:latin typeface="Arial" pitchFamily="34" charset="0"/>
                          <a:ea typeface="Verdana" panose="020B0604030504040204" pitchFamily="34" charset="0"/>
                          <a:cs typeface="Arial" pitchFamily="34" charset="0"/>
                        </a:rPr>
                        <a:t>y análisis </a:t>
                      </a:r>
                      <a:r>
                        <a:rPr lang="es-MX" sz="1400" b="0" u="none" kern="1200" dirty="0">
                          <a:solidFill>
                            <a:schemeClr val="tx1"/>
                          </a:solidFill>
                          <a:latin typeface="Arial" pitchFamily="34" charset="0"/>
                          <a:ea typeface="Verdana" panose="020B0604030504040204" pitchFamily="34" charset="0"/>
                          <a:cs typeface="Arial" pitchFamily="34" charset="0"/>
                        </a:rPr>
                        <a:t>de las actuaciones </a:t>
                      </a:r>
                      <a:r>
                        <a:rPr lang="es-MX" sz="1400" b="0" u="none" kern="1200">
                          <a:solidFill>
                            <a:schemeClr val="tx1"/>
                          </a:solidFill>
                          <a:latin typeface="Arial" pitchFamily="34" charset="0"/>
                          <a:ea typeface="Verdana" panose="020B0604030504040204" pitchFamily="34" charset="0"/>
                          <a:cs typeface="Arial" pitchFamily="34" charset="0"/>
                        </a:rPr>
                        <a:t>de </a:t>
                      </a:r>
                      <a:r>
                        <a:rPr lang="es-MX" sz="1400" b="0" u="none" kern="1200" smtClean="0">
                          <a:solidFill>
                            <a:schemeClr val="tx1"/>
                          </a:solidFill>
                          <a:latin typeface="Arial" pitchFamily="34" charset="0"/>
                          <a:ea typeface="Verdana" panose="020B0604030504040204" pitchFamily="34" charset="0"/>
                          <a:cs typeface="Arial" pitchFamily="34" charset="0"/>
                        </a:rPr>
                        <a:t>esos tipos </a:t>
                      </a:r>
                      <a:r>
                        <a:rPr lang="es-MX" sz="1400" b="0" u="none" kern="1200" dirty="0">
                          <a:solidFill>
                            <a:schemeClr val="tx1"/>
                          </a:solidFill>
                          <a:latin typeface="Arial" pitchFamily="34" charset="0"/>
                          <a:ea typeface="Verdana" panose="020B0604030504040204" pitchFamily="34" charset="0"/>
                          <a:cs typeface="Arial" pitchFamily="34" charset="0"/>
                        </a:rPr>
                        <a:t>de delitos</a:t>
                      </a:r>
                      <a:r>
                        <a:rPr lang="es-MX" sz="1400" b="0" kern="1200" baseline="0" dirty="0">
                          <a:solidFill>
                            <a:schemeClr val="tx1"/>
                          </a:solidFill>
                          <a:latin typeface="Arial" pitchFamily="34" charset="0"/>
                          <a:ea typeface="Verdana" panose="020B0604030504040204" pitchFamily="34" charset="0"/>
                          <a:cs typeface="Arial" pitchFamily="34" charset="0"/>
                        </a:rPr>
                        <a:t>. </a:t>
                      </a:r>
                    </a:p>
                  </a:txBody>
                  <a:tcPr marL="68580" marR="68580"/>
                </a:tc>
                <a:extLst>
                  <a:ext uri="{0D108BD9-81ED-4DB2-BD59-A6C34878D82A}">
                    <a16:rowId xmlns:a16="http://schemas.microsoft.com/office/drawing/2014/main" xmlns="" val="10001"/>
                  </a:ext>
                </a:extLst>
              </a:tr>
            </a:tbl>
          </a:graphicData>
        </a:graphic>
      </p:graphicFrame>
      <p:sp>
        <p:nvSpPr>
          <p:cNvPr id="7" name="6 Rectángulo"/>
          <p:cNvSpPr/>
          <p:nvPr/>
        </p:nvSpPr>
        <p:spPr>
          <a:xfrm>
            <a:off x="6524840" y="282742"/>
            <a:ext cx="3910388" cy="707886"/>
          </a:xfrm>
          <a:prstGeom prst="rect">
            <a:avLst/>
          </a:prstGeom>
          <a:noFill/>
        </p:spPr>
        <p:txBody>
          <a:bodyPr wrap="square" lIns="91440" tIns="45720" rIns="91440" bIns="45720">
            <a:spAutoFit/>
          </a:bodyPr>
          <a:lstStyle/>
          <a:p>
            <a:pPr algn="ctr"/>
            <a:r>
              <a:rPr lang="es-MX" sz="2000" b="1" dirty="0">
                <a:solidFill>
                  <a:srgbClr val="002060"/>
                </a:solidFill>
                <a:latin typeface="Verdana" pitchFamily="34" charset="0"/>
                <a:ea typeface="Verdana" pitchFamily="34" charset="0"/>
                <a:cs typeface="Verdana" pitchFamily="34" charset="0"/>
              </a:rPr>
              <a:t>MEDIDAS DE JUSTICIA Y REPARACIÓN</a:t>
            </a:r>
          </a:p>
        </p:txBody>
      </p:sp>
      <p:pic>
        <p:nvPicPr>
          <p:cNvPr id="8" name="Imagen 7"/>
          <p:cNvPicPr/>
          <p:nvPr/>
        </p:nvPicPr>
        <p:blipFill>
          <a:blip r:embed="rId2" cstate="print">
            <a:extLst>
              <a:ext uri="{28A0092B-C50C-407E-A947-70E740481C1C}">
                <a14:useLocalDpi xmlns:a14="http://schemas.microsoft.com/office/drawing/2010/main" val="0"/>
              </a:ext>
            </a:extLst>
          </a:blip>
          <a:stretch>
            <a:fillRect/>
          </a:stretch>
        </p:blipFill>
        <p:spPr bwMode="auto">
          <a:xfrm>
            <a:off x="522210" y="393274"/>
            <a:ext cx="1044575" cy="1044575"/>
          </a:xfrm>
          <a:prstGeom prst="rect">
            <a:avLst/>
          </a:prstGeom>
          <a:noFill/>
          <a:ln>
            <a:noFill/>
          </a:ln>
        </p:spPr>
      </p:pic>
    </p:spTree>
    <p:extLst>
      <p:ext uri="{BB962C8B-B14F-4D97-AF65-F5344CB8AC3E}">
        <p14:creationId xmlns:p14="http://schemas.microsoft.com/office/powerpoint/2010/main" val="403902601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170</Words>
  <Application>Microsoft Office PowerPoint</Application>
  <PresentationFormat>Panorámica</PresentationFormat>
  <Paragraphs>8</Paragraphs>
  <Slides>1</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vt:i4>
      </vt:variant>
    </vt:vector>
  </HeadingPairs>
  <TitlesOfParts>
    <vt:vector size="6" baseType="lpstr">
      <vt:lpstr>Arial</vt:lpstr>
      <vt:lpstr>Calibri</vt:lpstr>
      <vt:lpstr>Calibri Light</vt:lpstr>
      <vt:lpstr>Verdana</vt:lpstr>
      <vt:lpstr>Tema de Office</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Adriana Griselda Lima Coeto</dc:creator>
  <cp:lastModifiedBy>Adriana Griselda Lima Coeto</cp:lastModifiedBy>
  <cp:revision>3</cp:revision>
  <dcterms:created xsi:type="dcterms:W3CDTF">2019-10-09T18:01:20Z</dcterms:created>
  <dcterms:modified xsi:type="dcterms:W3CDTF">2019-10-10T04:58:51Z</dcterms:modified>
</cp:coreProperties>
</file>