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05E9758-3D69-4F7A-B9D5-CE86B2563349}"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93592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5E9758-3D69-4F7A-B9D5-CE86B2563349}"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221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5E9758-3D69-4F7A-B9D5-CE86B2563349}"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87810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5E9758-3D69-4F7A-B9D5-CE86B2563349}"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169652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05E9758-3D69-4F7A-B9D5-CE86B2563349}"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100675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05E9758-3D69-4F7A-B9D5-CE86B2563349}"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3541461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05E9758-3D69-4F7A-B9D5-CE86B2563349}"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81724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05E9758-3D69-4F7A-B9D5-CE86B2563349}"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354131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05E9758-3D69-4F7A-B9D5-CE86B2563349}"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456740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05E9758-3D69-4F7A-B9D5-CE86B2563349}"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202401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05E9758-3D69-4F7A-B9D5-CE86B2563349}"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464E16C-D237-49B1-BB23-F9C955D33D50}" type="slidenum">
              <a:rPr lang="es-MX" smtClean="0"/>
              <a:t>‹Nº›</a:t>
            </a:fld>
            <a:endParaRPr lang="es-MX"/>
          </a:p>
        </p:txBody>
      </p:sp>
    </p:spTree>
    <p:extLst>
      <p:ext uri="{BB962C8B-B14F-4D97-AF65-F5344CB8AC3E}">
        <p14:creationId xmlns:p14="http://schemas.microsoft.com/office/powerpoint/2010/main" val="140311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E9758-3D69-4F7A-B9D5-CE86B2563349}"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4E16C-D237-49B1-BB23-F9C955D33D50}" type="slidenum">
              <a:rPr lang="es-MX" smtClean="0"/>
              <a:t>‹Nº›</a:t>
            </a:fld>
            <a:endParaRPr lang="es-MX"/>
          </a:p>
        </p:txBody>
      </p:sp>
    </p:spTree>
    <p:extLst>
      <p:ext uri="{BB962C8B-B14F-4D97-AF65-F5344CB8AC3E}">
        <p14:creationId xmlns:p14="http://schemas.microsoft.com/office/powerpoint/2010/main" val="562885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940052" y="1437849"/>
            <a:ext cx="8311896" cy="738664"/>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XIV. Dar seguimiento a la creación de la Fiscalía de Investigación de Delitos contra las Mujeres y fortalecer la Unidad de Contexto y Análisis de Actuaciones de Delitos contra las mujeres.</a:t>
            </a:r>
          </a:p>
        </p:txBody>
      </p:sp>
      <p:graphicFrame>
        <p:nvGraphicFramePr>
          <p:cNvPr id="9" name="8 Tabla"/>
          <p:cNvGraphicFramePr>
            <a:graphicFrameLocks noGrp="1"/>
          </p:cNvGraphicFramePr>
          <p:nvPr>
            <p:extLst>
              <p:ext uri="{D42A27DB-BD31-4B8C-83A1-F6EECF244321}">
                <p14:modId xmlns:p14="http://schemas.microsoft.com/office/powerpoint/2010/main" val="2719391467"/>
              </p:ext>
            </p:extLst>
          </p:nvPr>
        </p:nvGraphicFramePr>
        <p:xfrm>
          <a:off x="1940053" y="2546645"/>
          <a:ext cx="8383577" cy="3446749"/>
        </p:xfrm>
        <a:graphic>
          <a:graphicData uri="http://schemas.openxmlformats.org/drawingml/2006/table">
            <a:tbl>
              <a:tblPr firstRow="1" bandRow="1">
                <a:tableStyleId>{073A0DAA-6AF3-43AB-8588-CEC1D06C72B9}</a:tableStyleId>
              </a:tblPr>
              <a:tblGrid>
                <a:gridCol w="757268">
                  <a:extLst>
                    <a:ext uri="{9D8B030D-6E8A-4147-A177-3AD203B41FA5}">
                      <a16:colId xmlns:a16="http://schemas.microsoft.com/office/drawing/2014/main" xmlns="" val="20001"/>
                    </a:ext>
                  </a:extLst>
                </a:gridCol>
                <a:gridCol w="2940009">
                  <a:extLst>
                    <a:ext uri="{9D8B030D-6E8A-4147-A177-3AD203B41FA5}">
                      <a16:colId xmlns:a16="http://schemas.microsoft.com/office/drawing/2014/main" xmlns="" val="20000"/>
                    </a:ext>
                  </a:extLst>
                </a:gridCol>
                <a:gridCol w="4686300">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(Concluido)</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a16="http://schemas.microsoft.com/office/drawing/2014/main" xmlns="" val="10000"/>
                  </a:ext>
                </a:extLst>
              </a:tr>
              <a:tr h="29758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Crear la Fiscalía Especializada de Atención de Delitos contra las Mujeres (previa autorización de presupuesto).</a:t>
                      </a:r>
                    </a:p>
                  </a:txBody>
                  <a:tcPr marL="68580" marR="68580"/>
                </a:tc>
                <a:tc>
                  <a:txBody>
                    <a:bodyPr/>
                    <a:lstStyle/>
                    <a:p>
                      <a:pPr marL="0" algn="just" defTabSz="457200" rtl="0" eaLnBrk="1" latinLnBrk="0" hangingPunct="1"/>
                      <a:r>
                        <a:rPr lang="es-MX" sz="1400" b="0" u="none" kern="1200" dirty="0">
                          <a:solidFill>
                            <a:schemeClr val="tx1"/>
                          </a:solidFill>
                          <a:latin typeface="Arial" pitchFamily="34" charset="0"/>
                          <a:ea typeface="Verdana" panose="020B0604030504040204" pitchFamily="34" charset="0"/>
                          <a:cs typeface="Arial" pitchFamily="34" charset="0"/>
                        </a:rPr>
                        <a:t>Con la </a:t>
                      </a:r>
                      <a:r>
                        <a:rPr lang="es-MX" sz="1400" b="0" u="none" kern="1200" dirty="0" smtClean="0">
                          <a:solidFill>
                            <a:schemeClr val="tx1"/>
                          </a:solidFill>
                          <a:latin typeface="Arial" pitchFamily="34" charset="0"/>
                          <a:ea typeface="Verdana" panose="020B0604030504040204" pitchFamily="34" charset="0"/>
                          <a:cs typeface="Arial" pitchFamily="34" charset="0"/>
                        </a:rPr>
                        <a:t>publicación</a:t>
                      </a:r>
                      <a:r>
                        <a:rPr lang="es-MX" sz="1400" b="0" u="none" kern="1200" baseline="0" dirty="0" smtClean="0">
                          <a:solidFill>
                            <a:schemeClr val="tx1"/>
                          </a:solidFill>
                          <a:latin typeface="Arial" pitchFamily="34" charset="0"/>
                          <a:ea typeface="Verdana" panose="020B0604030504040204" pitchFamily="34" charset="0"/>
                          <a:cs typeface="Arial" pitchFamily="34" charset="0"/>
                        </a:rPr>
                        <a:t> del Acuerdo por el que se crea la Fiscalía Especializada en Investigación de Delitos de Violencia de Género contra las Mujeres en el Periódico Oficial del Estado el día 08 de octubre de 2019, se brindará atención </a:t>
                      </a:r>
                      <a:r>
                        <a:rPr lang="es-MX" sz="1400" b="0" u="none" kern="1200" dirty="0" smtClean="0">
                          <a:solidFill>
                            <a:schemeClr val="tx1"/>
                          </a:solidFill>
                          <a:latin typeface="Arial" pitchFamily="34" charset="0"/>
                          <a:ea typeface="Verdana" panose="020B0604030504040204" pitchFamily="34" charset="0"/>
                          <a:cs typeface="Arial" pitchFamily="34" charset="0"/>
                        </a:rPr>
                        <a:t>especializada</a:t>
                      </a:r>
                      <a:r>
                        <a:rPr lang="es-MX" sz="1400" b="0" u="none" kern="1200" baseline="0" dirty="0" smtClean="0">
                          <a:solidFill>
                            <a:schemeClr val="tx1"/>
                          </a:solidFill>
                          <a:latin typeface="Arial" pitchFamily="34" charset="0"/>
                          <a:ea typeface="Verdana" panose="020B0604030504040204" pitchFamily="34" charset="0"/>
                          <a:cs typeface="Arial" pitchFamily="34" charset="0"/>
                        </a:rPr>
                        <a:t> de los servicios de procuración de justicia en materia de</a:t>
                      </a:r>
                      <a:r>
                        <a:rPr lang="es-MX" sz="1400" b="0" u="none" kern="1200" dirty="0" smtClean="0">
                          <a:solidFill>
                            <a:schemeClr val="tx1"/>
                          </a:solidFill>
                          <a:latin typeface="Arial" pitchFamily="34" charset="0"/>
                          <a:ea typeface="Verdana" panose="020B0604030504040204" pitchFamily="34" charset="0"/>
                          <a:cs typeface="Arial" pitchFamily="34" charset="0"/>
                        </a:rPr>
                        <a:t> </a:t>
                      </a:r>
                      <a:r>
                        <a:rPr lang="es-MX" sz="1400" b="0" u="none" kern="1200" dirty="0">
                          <a:solidFill>
                            <a:schemeClr val="tx1"/>
                          </a:solidFill>
                          <a:latin typeface="Arial" pitchFamily="34" charset="0"/>
                          <a:ea typeface="Verdana" panose="020B0604030504040204" pitchFamily="34" charset="0"/>
                          <a:cs typeface="Arial" pitchFamily="34" charset="0"/>
                        </a:rPr>
                        <a:t>los delitos cometidos contra las mujeres por razones de género como son: feminicidio, violencia familiar, delitos sexuales, y en su caso, trata de personas,  </a:t>
                      </a:r>
                      <a:r>
                        <a:rPr lang="es-MX" sz="1400" b="0" u="none" kern="1200" dirty="0" smtClean="0">
                          <a:solidFill>
                            <a:schemeClr val="tx1"/>
                          </a:solidFill>
                          <a:latin typeface="Arial" pitchFamily="34" charset="0"/>
                          <a:ea typeface="Verdana" panose="020B0604030504040204" pitchFamily="34" charset="0"/>
                          <a:cs typeface="Arial" pitchFamily="34" charset="0"/>
                        </a:rPr>
                        <a:t>además de que se  realizarán </a:t>
                      </a:r>
                      <a:r>
                        <a:rPr lang="es-MX" sz="1400" b="0" u="none" kern="1200" dirty="0">
                          <a:solidFill>
                            <a:schemeClr val="tx1"/>
                          </a:solidFill>
                          <a:latin typeface="Arial" pitchFamily="34" charset="0"/>
                          <a:ea typeface="Verdana" panose="020B0604030504040204" pitchFamily="34" charset="0"/>
                          <a:cs typeface="Arial" pitchFamily="34" charset="0"/>
                        </a:rPr>
                        <a:t>estudios en materia del </a:t>
                      </a:r>
                      <a:r>
                        <a:rPr lang="es-MX" sz="1400" b="0" u="none" kern="1200" dirty="0" smtClean="0">
                          <a:solidFill>
                            <a:schemeClr val="tx1"/>
                          </a:solidFill>
                          <a:latin typeface="Arial" pitchFamily="34" charset="0"/>
                          <a:ea typeface="Verdana" panose="020B0604030504040204" pitchFamily="34" charset="0"/>
                          <a:cs typeface="Arial" pitchFamily="34" charset="0"/>
                        </a:rPr>
                        <a:t>contexto </a:t>
                      </a:r>
                      <a:r>
                        <a:rPr lang="es-MX" sz="1400" b="0" u="none" kern="1200" smtClean="0">
                          <a:solidFill>
                            <a:schemeClr val="tx1"/>
                          </a:solidFill>
                          <a:latin typeface="Arial" pitchFamily="34" charset="0"/>
                          <a:ea typeface="Verdana" panose="020B0604030504040204" pitchFamily="34" charset="0"/>
                          <a:cs typeface="Arial" pitchFamily="34" charset="0"/>
                        </a:rPr>
                        <a:t>y análisis </a:t>
                      </a:r>
                      <a:r>
                        <a:rPr lang="es-MX" sz="1400" b="0" u="none" kern="1200" dirty="0">
                          <a:solidFill>
                            <a:schemeClr val="tx1"/>
                          </a:solidFill>
                          <a:latin typeface="Arial" pitchFamily="34" charset="0"/>
                          <a:ea typeface="Verdana" panose="020B0604030504040204" pitchFamily="34" charset="0"/>
                          <a:cs typeface="Arial" pitchFamily="34" charset="0"/>
                        </a:rPr>
                        <a:t>de las actuaciones </a:t>
                      </a:r>
                      <a:r>
                        <a:rPr lang="es-MX" sz="1400" b="0" u="none" kern="1200">
                          <a:solidFill>
                            <a:schemeClr val="tx1"/>
                          </a:solidFill>
                          <a:latin typeface="Arial" pitchFamily="34" charset="0"/>
                          <a:ea typeface="Verdana" panose="020B0604030504040204" pitchFamily="34" charset="0"/>
                          <a:cs typeface="Arial" pitchFamily="34" charset="0"/>
                        </a:rPr>
                        <a:t>de </a:t>
                      </a:r>
                      <a:r>
                        <a:rPr lang="es-MX" sz="1400" b="0" u="none" kern="1200" smtClean="0">
                          <a:solidFill>
                            <a:schemeClr val="tx1"/>
                          </a:solidFill>
                          <a:latin typeface="Arial" pitchFamily="34" charset="0"/>
                          <a:ea typeface="Verdana" panose="020B0604030504040204" pitchFamily="34" charset="0"/>
                          <a:cs typeface="Arial" pitchFamily="34" charset="0"/>
                        </a:rPr>
                        <a:t>esos tipos </a:t>
                      </a:r>
                      <a:r>
                        <a:rPr lang="es-MX" sz="1400" b="0" u="none" kern="1200" dirty="0">
                          <a:solidFill>
                            <a:schemeClr val="tx1"/>
                          </a:solidFill>
                          <a:latin typeface="Arial" pitchFamily="34" charset="0"/>
                          <a:ea typeface="Verdana" panose="020B0604030504040204" pitchFamily="34" charset="0"/>
                          <a:cs typeface="Arial" pitchFamily="34" charset="0"/>
                        </a:rPr>
                        <a:t>de delitos</a:t>
                      </a:r>
                      <a:r>
                        <a:rPr lang="es-MX" sz="1400" b="0" kern="1200" baseline="0" dirty="0">
                          <a:solidFill>
                            <a:schemeClr val="tx1"/>
                          </a:solidFill>
                          <a:latin typeface="Arial" pitchFamily="34" charset="0"/>
                          <a:ea typeface="Verdana" panose="020B0604030504040204" pitchFamily="34" charset="0"/>
                          <a:cs typeface="Arial" pitchFamily="34" charset="0"/>
                        </a:rPr>
                        <a:t>. </a:t>
                      </a:r>
                    </a:p>
                  </a:txBody>
                  <a:tcPr marL="68580" marR="68580"/>
                </a:tc>
                <a:extLst>
                  <a:ext uri="{0D108BD9-81ED-4DB2-BD59-A6C34878D82A}">
                    <a16:rowId xmlns:a16="http://schemas.microsoft.com/office/drawing/2014/main" xmlns="" val="10001"/>
                  </a:ext>
                </a:extLst>
              </a:tr>
            </a:tbl>
          </a:graphicData>
        </a:graphic>
      </p:graphicFrame>
      <p:sp>
        <p:nvSpPr>
          <p:cNvPr id="7" name="6 Rectángulo"/>
          <p:cNvSpPr/>
          <p:nvPr/>
        </p:nvSpPr>
        <p:spPr>
          <a:xfrm>
            <a:off x="6524840" y="282742"/>
            <a:ext cx="3910388" cy="707886"/>
          </a:xfrm>
          <a:prstGeom prst="rect">
            <a:avLst/>
          </a:prstGeom>
          <a:noFill/>
        </p:spPr>
        <p:txBody>
          <a:bodyPr wrap="squar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JUSTICIA Y REPARACIÓN</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522210" y="393274"/>
            <a:ext cx="1044575" cy="1044575"/>
          </a:xfrm>
          <a:prstGeom prst="rect">
            <a:avLst/>
          </a:prstGeom>
          <a:noFill/>
          <a:ln>
            <a:noFill/>
          </a:ln>
        </p:spPr>
      </p:pic>
    </p:spTree>
    <p:extLst>
      <p:ext uri="{BB962C8B-B14F-4D97-AF65-F5344CB8AC3E}">
        <p14:creationId xmlns:p14="http://schemas.microsoft.com/office/powerpoint/2010/main" val="40390260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170</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Verdana</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3</cp:revision>
  <dcterms:created xsi:type="dcterms:W3CDTF">2019-10-09T18:01:20Z</dcterms:created>
  <dcterms:modified xsi:type="dcterms:W3CDTF">2019-10-10T04:58:51Z</dcterms:modified>
</cp:coreProperties>
</file>